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1" r:id="rId3"/>
    <p:sldId id="291" r:id="rId4"/>
    <p:sldId id="313" r:id="rId5"/>
    <p:sldId id="314" r:id="rId6"/>
    <p:sldId id="316" r:id="rId7"/>
    <p:sldId id="318" r:id="rId8"/>
    <p:sldId id="317" r:id="rId9"/>
    <p:sldId id="320" r:id="rId10"/>
    <p:sldId id="321" r:id="rId11"/>
    <p:sldId id="322" r:id="rId12"/>
    <p:sldId id="323" r:id="rId13"/>
    <p:sldId id="325" r:id="rId14"/>
    <p:sldId id="326" r:id="rId15"/>
    <p:sldId id="327" r:id="rId16"/>
    <p:sldId id="328" r:id="rId17"/>
    <p:sldId id="329" r:id="rId18"/>
    <p:sldId id="331" r:id="rId19"/>
    <p:sldId id="333" r:id="rId20"/>
    <p:sldId id="330" r:id="rId21"/>
    <p:sldId id="332" r:id="rId22"/>
    <p:sldId id="335" r:id="rId23"/>
    <p:sldId id="343" r:id="rId24"/>
    <p:sldId id="338" r:id="rId25"/>
    <p:sldId id="339" r:id="rId26"/>
    <p:sldId id="340" r:id="rId27"/>
    <p:sldId id="341" r:id="rId28"/>
    <p:sldId id="342" r:id="rId29"/>
    <p:sldId id="344" r:id="rId30"/>
    <p:sldId id="345" r:id="rId31"/>
    <p:sldId id="346" r:id="rId32"/>
    <p:sldId id="347" r:id="rId33"/>
    <p:sldId id="348" r:id="rId34"/>
    <p:sldId id="350" r:id="rId35"/>
  </p:sldIdLst>
  <p:sldSz cx="9144000" cy="6858000" type="screen4x3"/>
  <p:notesSz cx="7104063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Smítka" initials="" lastIdx="1" clrIdx="0"/>
  <p:cmAuthor id="2" name="Neznámý uživatel1" initials="Neznámý uživatel1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90929"/>
  </p:normalViewPr>
  <p:slideViewPr>
    <p:cSldViewPr>
      <p:cViewPr varScale="1">
        <p:scale>
          <a:sx n="85" d="100"/>
          <a:sy n="85" d="100"/>
        </p:scale>
        <p:origin x="79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EB4CF6-F669-463B-922F-7B507EA1B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A6EFE7-6CD8-4804-9B0D-CA6254537C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F3D959-5274-4D64-A0FB-B1DC38A2FC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B5F8D-4EDB-4D59-9285-5A05DADEB5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28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C37004-3D03-4507-A0F2-FE8B086122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9722B8-D4BD-4755-BAF7-AEFA65CB0A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2D80E4-BA70-439E-B4A8-A9F82FDEA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74628-3224-46FD-A539-7AB6F9B5CE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084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D0B14C-F6CA-41ED-8A1B-9CC4E771E1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A31A71-2BCC-485B-A753-24565DDE75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8930BB-8BA5-4906-8F1A-0D037172F2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60E51-098F-4B18-89AB-AB151D10E9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700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F921BB-DCFF-4508-A14D-B165A07C7E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C51AD2-0D01-48BA-9551-457E3E401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C3B28B-3BA2-40A3-A3E8-873BB5C013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CB4AC-823F-497B-B959-6426D2E194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967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A1579-ECF0-42DE-A116-F62F6772C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C02386-B705-4825-86E3-3FBD759DC9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441D6A-5850-4084-BC45-A59673357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81522-8D77-4AE6-8A94-A48FB4AC82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368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A9A81-F1BB-4FAE-86CE-FE03A4F16E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C88E1F-5A4C-4F99-AB91-22F1B4BFFF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BA1AFB-B91F-4F6C-948D-1DAD2CB87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16965-8F11-4A32-95FF-8E90ED4E2F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725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F186B1A-BA13-49FD-BE68-1FF702C2D3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78E4723-5CB0-443F-8774-C603695BF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2A94C1E-AD63-4CED-AC58-75791846A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D0011-937B-402E-8572-43100C6EA2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BE4172B-2092-4C3A-91C8-B54071F0D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75B930-EC72-4463-B082-2D540B3030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57E8F0-1485-4AF4-9114-0DDE79E1DB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AE58A-F275-4B81-BCD0-39D332CDDF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312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1C8266F-7D4B-4F08-9A42-AC3D134BC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AAD737C-64FA-44F7-ABFB-FC3829AE19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E60DB11-57DE-4E96-88B8-B7F04CA0F6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3C1AA-3D33-423E-AFC0-95600F7BF4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928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A2C175-577E-4C2C-A76D-BA69B02CA0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32A64D-8343-4784-8CBC-55D534E18D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037A24-720A-4415-9535-BB1059882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9753-7936-4FB7-B87E-1305EE1226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592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F39F65-B2B1-4244-92B9-9474B1D310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D0FD78-6C24-4313-AAB4-BBA5117D77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1BC70F-760F-45B7-B5AC-7DCF5BB2E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B8494-3830-43A2-BD59-B336DC59E7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580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F602E2-922F-4FE2-B11B-DB846CC86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E719982-175A-4B37-847B-36E4DDC3C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7D10DF-39FF-4711-9DB9-E365B0054F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293F24E-15C6-4080-949B-8218A5A39C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A69FF4E-5297-4B4C-8D4F-A9E8A7B2D7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0D0E5ED-FAE5-416F-98B6-4238A8EAC4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12">
            <a:extLst>
              <a:ext uri="{FF2B5EF4-FFF2-40B4-BE49-F238E27FC236}">
                <a16:creationId xmlns:a16="http://schemas.microsoft.com/office/drawing/2014/main" id="{02338E85-A5C6-46DA-868D-23B2EEEE3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47950"/>
            <a:ext cx="4103687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KT autoškola - Nabídka">
            <a:extLst>
              <a:ext uri="{FF2B5EF4-FFF2-40B4-BE49-F238E27FC236}">
                <a16:creationId xmlns:a16="http://schemas.microsoft.com/office/drawing/2014/main" id="{8060F7A4-4C7F-4D2E-8EBD-0B99A3607D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1795463"/>
            <a:ext cx="3873500" cy="4114800"/>
          </a:xfrm>
          <a:noFill/>
        </p:spPr>
      </p:pic>
      <p:sp>
        <p:nvSpPr>
          <p:cNvPr id="2052" name="Rectangle 2">
            <a:extLst>
              <a:ext uri="{FF2B5EF4-FFF2-40B4-BE49-F238E27FC236}">
                <a16:creationId xmlns:a16="http://schemas.microsoft.com/office/drawing/2014/main" id="{4A7A40DA-AA5F-47F0-8D45-E06FFB4D2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652463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4800" b="1" dirty="0">
                <a:solidFill>
                  <a:srgbClr val="FF0000"/>
                </a:solidFill>
              </a:rPr>
              <a:t>Školení řidičů „referentů“</a:t>
            </a:r>
          </a:p>
        </p:txBody>
      </p:sp>
      <p:pic>
        <p:nvPicPr>
          <p:cNvPr id="2053" name="Obrázek 8">
            <a:extLst>
              <a:ext uri="{FF2B5EF4-FFF2-40B4-BE49-F238E27FC236}">
                <a16:creationId xmlns:a16="http://schemas.microsoft.com/office/drawing/2014/main" id="{9B43321B-8A4F-498B-893C-D16700ABE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6050"/>
            <a:ext cx="67865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1">
            <a:extLst>
              <a:ext uri="{FF2B5EF4-FFF2-40B4-BE49-F238E27FC236}">
                <a16:creationId xmlns:a16="http://schemas.microsoft.com/office/drawing/2014/main" id="{06EED3FD-6FBB-4628-93FA-EF3D51235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864" y="12700"/>
            <a:ext cx="7772400" cy="11430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Rychlost na dálnici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>
                <a:solidFill>
                  <a:srgbClr val="FF0000"/>
                </a:solidFill>
              </a:rPr>
              <a:t>Nový limit až 150 km/h na některých úsecích</a:t>
            </a:r>
          </a:p>
        </p:txBody>
      </p:sp>
      <p:sp>
        <p:nvSpPr>
          <p:cNvPr id="3076" name="Zástupný obsah 2">
            <a:extLst>
              <a:ext uri="{FF2B5EF4-FFF2-40B4-BE49-F238E27FC236}">
                <a16:creationId xmlns:a16="http://schemas.microsoft.com/office/drawing/2014/main" id="{45EA3154-D410-425D-BCE2-BED9DF638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3800" dirty="0"/>
              <a:t>Novela zákona o silničním provozu zvyšuje maximální povolenou rychlost na vybraných úsecích dálnic z 130 km/h na 150 km/h. </a:t>
            </a:r>
          </a:p>
          <a:p>
            <a:pPr marL="0" indent="0">
              <a:buNone/>
              <a:defRPr/>
            </a:pPr>
            <a:endParaRPr lang="cs-CZ" altLang="cs-CZ" sz="3800" dirty="0"/>
          </a:p>
          <a:p>
            <a:pPr marL="0" indent="0">
              <a:buNone/>
              <a:defRPr/>
            </a:pPr>
            <a:endParaRPr lang="cs-CZ" altLang="cs-CZ" sz="3800" dirty="0"/>
          </a:p>
          <a:p>
            <a:pPr marL="0" indent="0">
              <a:buNone/>
              <a:defRPr/>
            </a:pPr>
            <a:endParaRPr lang="cs-CZ" altLang="cs-CZ" sz="3800" dirty="0"/>
          </a:p>
          <a:p>
            <a:pPr marL="0" indent="0">
              <a:buNone/>
              <a:defRPr/>
            </a:pPr>
            <a:endParaRPr lang="cs-CZ" altLang="cs-CZ" sz="3800" dirty="0"/>
          </a:p>
          <a:p>
            <a:pPr marL="0" indent="0">
              <a:buNone/>
              <a:defRPr/>
            </a:pPr>
            <a:r>
              <a:rPr lang="cs-CZ" altLang="cs-CZ" sz="3800" dirty="0"/>
              <a:t>První úseky se zvýšenou rychlostí na 150 km/h se objeví do dvou let, tzn. do roku 2026.</a:t>
            </a:r>
          </a:p>
        </p:txBody>
      </p:sp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AE4AD2-45C0-86F2-9764-FFD560244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4890120" cy="265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763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1">
            <a:extLst>
              <a:ext uri="{FF2B5EF4-FFF2-40B4-BE49-F238E27FC236}">
                <a16:creationId xmlns:a16="http://schemas.microsoft.com/office/drawing/2014/main" id="{06EED3FD-6FBB-4628-93FA-EF3D51235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864" y="12700"/>
            <a:ext cx="7772400" cy="11430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Tvrdší postihy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>
                <a:solidFill>
                  <a:srgbClr val="FF0000"/>
                </a:solidFill>
              </a:rPr>
              <a:t>Zpřísnění sankcí za vážné provinění</a:t>
            </a:r>
          </a:p>
        </p:txBody>
      </p:sp>
      <p:sp>
        <p:nvSpPr>
          <p:cNvPr id="3076" name="Zástupný obsah 2">
            <a:extLst>
              <a:ext uri="{FF2B5EF4-FFF2-40B4-BE49-F238E27FC236}">
                <a16:creationId xmlns:a16="http://schemas.microsoft.com/office/drawing/2014/main" id="{45EA3154-D410-425D-BCE2-BED9DF638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cs-CZ" altLang="cs-CZ" sz="3800" u="sng" dirty="0"/>
              <a:t>Jízda pod vlivem alkoholu nebo jiné návykové látky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Předchozí sankce: 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2 500 – 20 000 Kč, 7 bodů (nad 0,3 ‰), 6 až 12 měsíců zákaz řízení.</a:t>
            </a:r>
          </a:p>
          <a:p>
            <a:pPr marL="0" indent="0">
              <a:buNone/>
              <a:defRPr/>
            </a:pPr>
            <a:endParaRPr lang="cs-CZ" altLang="cs-CZ" sz="3800" dirty="0"/>
          </a:p>
          <a:p>
            <a:pPr marL="0" indent="0">
              <a:buNone/>
              <a:defRPr/>
            </a:pPr>
            <a:r>
              <a:rPr lang="cs-CZ" altLang="cs-CZ" sz="3800" dirty="0"/>
              <a:t>Nové sankce: 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7 000 – 25 000 Kč, 6 bodů (nad 0,3 ‰), 6 až 18 měsíců zákaz řízení.</a:t>
            </a:r>
          </a:p>
        </p:txBody>
      </p:sp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69FCCC68-3AF4-D9E2-74BC-74A476DAF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89040"/>
            <a:ext cx="1907086" cy="188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4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1">
            <a:extLst>
              <a:ext uri="{FF2B5EF4-FFF2-40B4-BE49-F238E27FC236}">
                <a16:creationId xmlns:a16="http://schemas.microsoft.com/office/drawing/2014/main" id="{06EED3FD-6FBB-4628-93FA-EF3D51235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864" y="12700"/>
            <a:ext cx="7772400" cy="11430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Tvrdší postihy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>
                <a:solidFill>
                  <a:srgbClr val="FF0000"/>
                </a:solidFill>
              </a:rPr>
              <a:t>Zpřísnění sankcí za vážné provinění</a:t>
            </a:r>
          </a:p>
        </p:txBody>
      </p:sp>
      <p:sp>
        <p:nvSpPr>
          <p:cNvPr id="3076" name="Zástupný obsah 2">
            <a:extLst>
              <a:ext uri="{FF2B5EF4-FFF2-40B4-BE49-F238E27FC236}">
                <a16:creationId xmlns:a16="http://schemas.microsoft.com/office/drawing/2014/main" id="{45EA3154-D410-425D-BCE2-BED9DF638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cs-CZ" altLang="cs-CZ" sz="3800" u="sng" dirty="0"/>
              <a:t>Stav vylučující způsobilost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Předchozí sankce: 25 000 – 50 000 Kč, 7 bodů, 12 až 24 měsíců zákaz řízení.</a:t>
            </a:r>
          </a:p>
          <a:p>
            <a:pPr marL="0" indent="0">
              <a:buNone/>
              <a:defRPr/>
            </a:pPr>
            <a:endParaRPr lang="cs-CZ" altLang="cs-CZ" sz="3800" dirty="0"/>
          </a:p>
          <a:p>
            <a:pPr marL="0" indent="0">
              <a:buNone/>
              <a:defRPr/>
            </a:pPr>
            <a:endParaRPr lang="cs-CZ" altLang="cs-CZ" sz="3800" dirty="0"/>
          </a:p>
          <a:p>
            <a:pPr marL="0" indent="0">
              <a:buNone/>
              <a:defRPr/>
            </a:pPr>
            <a:endParaRPr lang="cs-CZ" altLang="cs-CZ" sz="2800" dirty="0"/>
          </a:p>
          <a:p>
            <a:pPr marL="0" indent="0">
              <a:buNone/>
              <a:defRPr/>
            </a:pPr>
            <a:endParaRPr lang="cs-CZ" altLang="cs-CZ" sz="2800" dirty="0"/>
          </a:p>
          <a:p>
            <a:pPr marL="0" indent="0">
              <a:buNone/>
              <a:defRPr/>
            </a:pPr>
            <a:r>
              <a:rPr lang="cs-CZ" altLang="cs-CZ" sz="3800" dirty="0"/>
              <a:t>Nové sankce: 7 000 – 25 000 Kč, 6 bodů, 6 až 18 měsíců zákaz řízení.</a:t>
            </a:r>
          </a:p>
        </p:txBody>
      </p:sp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  <p:pic>
        <p:nvPicPr>
          <p:cNvPr id="3074" name="Picture 2" descr="Sleepy drunk tired truck driver concept Royalty Free Vector">
            <a:extLst>
              <a:ext uri="{FF2B5EF4-FFF2-40B4-BE49-F238E27FC236}">
                <a16:creationId xmlns:a16="http://schemas.microsoft.com/office/drawing/2014/main" id="{4527E10A-AC5A-FD1C-620A-A80161ED7C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7" b="11581"/>
          <a:stretch/>
        </p:blipFill>
        <p:spPr bwMode="auto">
          <a:xfrm>
            <a:off x="5652120" y="3068960"/>
            <a:ext cx="326053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Autoškola a Motoškola Olomouc, Autoškola Mariánek &amp; Klimek">
            <a:extLst>
              <a:ext uri="{FF2B5EF4-FFF2-40B4-BE49-F238E27FC236}">
                <a16:creationId xmlns:a16="http://schemas.microsoft.com/office/drawing/2014/main" id="{AAB4C9B4-7395-FFA7-9D87-8AB6BA3C2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61134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609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1">
            <a:extLst>
              <a:ext uri="{FF2B5EF4-FFF2-40B4-BE49-F238E27FC236}">
                <a16:creationId xmlns:a16="http://schemas.microsoft.com/office/drawing/2014/main" id="{06EED3FD-6FBB-4628-93FA-EF3D51235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864" y="12700"/>
            <a:ext cx="7772400" cy="11430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Tvrdší postihy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>
                <a:solidFill>
                  <a:srgbClr val="FF0000"/>
                </a:solidFill>
              </a:rPr>
              <a:t>Zpřísnění sankcí za vážné provinění</a:t>
            </a:r>
          </a:p>
        </p:txBody>
      </p:sp>
      <p:sp>
        <p:nvSpPr>
          <p:cNvPr id="3076" name="Zástupný obsah 2">
            <a:extLst>
              <a:ext uri="{FF2B5EF4-FFF2-40B4-BE49-F238E27FC236}">
                <a16:creationId xmlns:a16="http://schemas.microsoft.com/office/drawing/2014/main" id="{45EA3154-D410-425D-BCE2-BED9DF638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cs-CZ" altLang="cs-CZ" sz="3800" u="sng" dirty="0"/>
              <a:t>Odmítnutí podrobení se testu na alkohol a jiné návykové látky</a:t>
            </a:r>
          </a:p>
          <a:p>
            <a:pPr marL="0" indent="0">
              <a:buNone/>
              <a:defRPr/>
            </a:pPr>
            <a:endParaRPr lang="cs-CZ" altLang="cs-CZ" sz="2800" dirty="0"/>
          </a:p>
          <a:p>
            <a:pPr marL="0" indent="0">
              <a:buNone/>
              <a:defRPr/>
            </a:pPr>
            <a:r>
              <a:rPr lang="cs-CZ" altLang="cs-CZ" sz="3800" dirty="0"/>
              <a:t>Předchozí sankce: 25 000 – 50 000 Kč,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7 bodů, 12 až 24 měsíců zákaz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řízení.</a:t>
            </a:r>
          </a:p>
          <a:p>
            <a:pPr marL="0" indent="0">
              <a:buNone/>
              <a:defRPr/>
            </a:pPr>
            <a:endParaRPr lang="cs-CZ" altLang="cs-CZ" sz="3800" dirty="0"/>
          </a:p>
          <a:p>
            <a:pPr marL="0" indent="0">
              <a:buNone/>
              <a:defRPr/>
            </a:pPr>
            <a:r>
              <a:rPr lang="cs-CZ" altLang="cs-CZ" sz="3800" dirty="0"/>
              <a:t>Nové sankce: 25 000 – 75 000 Kč, 6 bodů, 18 až 36 měsíců zákaz řízení.</a:t>
            </a:r>
          </a:p>
        </p:txBody>
      </p:sp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57617B50-AAFB-41FD-C816-5AA81082A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01008"/>
            <a:ext cx="2244039" cy="224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80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1">
            <a:extLst>
              <a:ext uri="{FF2B5EF4-FFF2-40B4-BE49-F238E27FC236}">
                <a16:creationId xmlns:a16="http://schemas.microsoft.com/office/drawing/2014/main" id="{06EED3FD-6FBB-4628-93FA-EF3D51235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864" y="12700"/>
            <a:ext cx="7772400" cy="11430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Tvrdší postihy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>
                <a:solidFill>
                  <a:srgbClr val="FF0000"/>
                </a:solidFill>
              </a:rPr>
              <a:t>Zpřísnění sankcí za vážné provinění</a:t>
            </a:r>
          </a:p>
        </p:txBody>
      </p:sp>
      <p:sp>
        <p:nvSpPr>
          <p:cNvPr id="3076" name="Zástupný obsah 2">
            <a:extLst>
              <a:ext uri="{FF2B5EF4-FFF2-40B4-BE49-F238E27FC236}">
                <a16:creationId xmlns:a16="http://schemas.microsoft.com/office/drawing/2014/main" id="{45EA3154-D410-425D-BCE2-BED9DF638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cs-CZ" altLang="cs-CZ" sz="3800" u="sng" dirty="0"/>
              <a:t>Překročení rychlosti o 40 km/h v obci</a:t>
            </a:r>
          </a:p>
          <a:p>
            <a:pPr marL="0" indent="0" algn="ctr">
              <a:buNone/>
              <a:defRPr/>
            </a:pPr>
            <a:r>
              <a:rPr lang="cs-CZ" altLang="cs-CZ" sz="3800" u="sng" dirty="0"/>
              <a:t>(50 km/h mimo obec) a více</a:t>
            </a:r>
          </a:p>
          <a:p>
            <a:pPr marL="0" indent="0">
              <a:buNone/>
              <a:defRPr/>
            </a:pPr>
            <a:endParaRPr lang="cs-CZ" altLang="cs-CZ" sz="3800" dirty="0"/>
          </a:p>
          <a:p>
            <a:pPr marL="0" indent="0">
              <a:buNone/>
              <a:defRPr/>
            </a:pPr>
            <a:r>
              <a:rPr lang="cs-CZ" altLang="cs-CZ" sz="3800" dirty="0"/>
              <a:t>Předchozí sankce: 5 000 – 10 000 Kč, 5 bodů, 6 až 12 měsíců zákaz řízení.</a:t>
            </a:r>
          </a:p>
          <a:p>
            <a:pPr marL="0" indent="0">
              <a:buNone/>
              <a:defRPr/>
            </a:pPr>
            <a:endParaRPr lang="cs-CZ" altLang="cs-CZ" sz="3800" dirty="0"/>
          </a:p>
          <a:p>
            <a:pPr marL="0" indent="0">
              <a:buNone/>
              <a:defRPr/>
            </a:pPr>
            <a:r>
              <a:rPr lang="cs-CZ" altLang="cs-CZ" sz="3800" dirty="0"/>
              <a:t>Nové sankce: 7 000 – 25 000 Kč, 6 bodů, 6 až 18 měsíců zákaz řízení.</a:t>
            </a:r>
          </a:p>
        </p:txBody>
      </p:sp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FEE28D42-6068-4C06-6EC1-BD2F78278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45024"/>
            <a:ext cx="2376264" cy="17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87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1">
            <a:extLst>
              <a:ext uri="{FF2B5EF4-FFF2-40B4-BE49-F238E27FC236}">
                <a16:creationId xmlns:a16="http://schemas.microsoft.com/office/drawing/2014/main" id="{06EED3FD-6FBB-4628-93FA-EF3D51235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864" y="12700"/>
            <a:ext cx="7772400" cy="11430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Tvrdší postihy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>
                <a:solidFill>
                  <a:srgbClr val="FF0000"/>
                </a:solidFill>
              </a:rPr>
              <a:t>Zpřísnění sankcí za vážné provinění</a:t>
            </a:r>
          </a:p>
        </p:txBody>
      </p:sp>
      <p:sp>
        <p:nvSpPr>
          <p:cNvPr id="3076" name="Zástupný obsah 2">
            <a:extLst>
              <a:ext uri="{FF2B5EF4-FFF2-40B4-BE49-F238E27FC236}">
                <a16:creationId xmlns:a16="http://schemas.microsoft.com/office/drawing/2014/main" id="{45EA3154-D410-425D-BCE2-BED9DF638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cs-CZ" altLang="cs-CZ" sz="3800" u="sng" dirty="0"/>
              <a:t>Překročení rychlosti o 20 km/h v obci (30 km/h mimo obec) a více</a:t>
            </a:r>
          </a:p>
          <a:p>
            <a:pPr marL="0" indent="0">
              <a:buNone/>
              <a:defRPr/>
            </a:pPr>
            <a:endParaRPr lang="cs-CZ" altLang="cs-CZ" sz="3800" dirty="0"/>
          </a:p>
          <a:p>
            <a:pPr marL="0" indent="0">
              <a:buNone/>
              <a:defRPr/>
            </a:pPr>
            <a:r>
              <a:rPr lang="cs-CZ" altLang="cs-CZ" sz="3800" dirty="0"/>
              <a:t>Předchozí sankce: 2 500 – 5 000 Kč, 3 body, 1 až 6 měsíců zákaz řízení (recidiva).</a:t>
            </a:r>
          </a:p>
          <a:p>
            <a:pPr marL="0" indent="0">
              <a:buNone/>
              <a:defRPr/>
            </a:pPr>
            <a:endParaRPr lang="cs-CZ" altLang="cs-CZ" sz="3800" dirty="0"/>
          </a:p>
          <a:p>
            <a:pPr marL="0" indent="0">
              <a:buNone/>
              <a:defRPr/>
            </a:pPr>
            <a:endParaRPr lang="cs-CZ" altLang="cs-CZ" sz="3800" dirty="0"/>
          </a:p>
          <a:p>
            <a:pPr marL="0" indent="0">
              <a:buNone/>
              <a:defRPr/>
            </a:pPr>
            <a:r>
              <a:rPr lang="cs-CZ" altLang="cs-CZ" sz="3800" dirty="0"/>
              <a:t>Nové sankce: 4 000 – 10 000 Kč, 4 body, bez zákazu řízení.</a:t>
            </a:r>
          </a:p>
        </p:txBody>
      </p:sp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B9247D8F-87D5-61F0-E24D-3CC269477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82" y="3921213"/>
            <a:ext cx="2585337" cy="188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73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ZPEČNOSTNÍ ZNAČENÍ SVĚTELNÉ">
            <a:extLst>
              <a:ext uri="{FF2B5EF4-FFF2-40B4-BE49-F238E27FC236}">
                <a16:creationId xmlns:a16="http://schemas.microsoft.com/office/drawing/2014/main" id="{3D2AD90B-347F-1E0B-F787-1955542D7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2568079" cy="256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Nadpis 1">
            <a:extLst>
              <a:ext uri="{FF2B5EF4-FFF2-40B4-BE49-F238E27FC236}">
                <a16:creationId xmlns:a16="http://schemas.microsoft.com/office/drawing/2014/main" id="{06EED3FD-6FBB-4628-93FA-EF3D51235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864" y="12700"/>
            <a:ext cx="7772400" cy="11430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Tvrdší postihy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>
                <a:solidFill>
                  <a:srgbClr val="FF0000"/>
                </a:solidFill>
              </a:rPr>
              <a:t>Zpřísnění sankcí za vážné provinění</a:t>
            </a:r>
          </a:p>
        </p:txBody>
      </p:sp>
      <p:sp>
        <p:nvSpPr>
          <p:cNvPr id="3076" name="Zástupný obsah 2">
            <a:extLst>
              <a:ext uri="{FF2B5EF4-FFF2-40B4-BE49-F238E27FC236}">
                <a16:creationId xmlns:a16="http://schemas.microsoft.com/office/drawing/2014/main" id="{45EA3154-D410-425D-BCE2-BED9DF638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cs-CZ" altLang="cs-CZ" sz="3800" dirty="0"/>
              <a:t>Ohrožení chodce</a:t>
            </a:r>
          </a:p>
          <a:p>
            <a:pPr marL="0" indent="0">
              <a:buNone/>
              <a:defRPr/>
            </a:pPr>
            <a:endParaRPr lang="cs-CZ" altLang="cs-CZ" sz="1400" dirty="0"/>
          </a:p>
          <a:p>
            <a:pPr marL="0" indent="0">
              <a:buNone/>
              <a:defRPr/>
            </a:pPr>
            <a:r>
              <a:rPr lang="cs-CZ" altLang="cs-CZ" sz="3800" dirty="0"/>
              <a:t>Předchozí sankce: 2 500 – 5 000 Kč, 4 nebo 5 bodů, 1 až 6 měsíců zákaz řízení (recidiva).</a:t>
            </a:r>
          </a:p>
          <a:p>
            <a:pPr marL="0" indent="0">
              <a:buNone/>
              <a:defRPr/>
            </a:pPr>
            <a:endParaRPr lang="cs-CZ" altLang="cs-CZ" sz="3800" dirty="0"/>
          </a:p>
          <a:p>
            <a:pPr marL="0" indent="0">
              <a:buNone/>
              <a:defRPr/>
            </a:pPr>
            <a:endParaRPr lang="cs-CZ" altLang="cs-CZ" sz="3800" dirty="0"/>
          </a:p>
          <a:p>
            <a:pPr marL="0" indent="0">
              <a:buNone/>
              <a:defRPr/>
            </a:pPr>
            <a:endParaRPr lang="cs-CZ" altLang="cs-CZ" sz="3800" dirty="0"/>
          </a:p>
          <a:p>
            <a:pPr marL="0" indent="0">
              <a:buNone/>
              <a:defRPr/>
            </a:pPr>
            <a:r>
              <a:rPr lang="cs-CZ" altLang="cs-CZ" sz="3800" dirty="0"/>
              <a:t>Nové sankce: 4 000 – 10 000 Kč, 6 bodů, bez zákazu řízení.</a:t>
            </a:r>
          </a:p>
        </p:txBody>
      </p:sp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6821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9EEF606-7920-0B4A-FCB1-A2B2FE9DB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27" y="2492896"/>
            <a:ext cx="3151237" cy="31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Nadpis 1">
            <a:extLst>
              <a:ext uri="{FF2B5EF4-FFF2-40B4-BE49-F238E27FC236}">
                <a16:creationId xmlns:a16="http://schemas.microsoft.com/office/drawing/2014/main" id="{06EED3FD-6FBB-4628-93FA-EF3D51235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864" y="12700"/>
            <a:ext cx="7772400" cy="11430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Tvrdší postihy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>
                <a:solidFill>
                  <a:srgbClr val="FF0000"/>
                </a:solidFill>
              </a:rPr>
              <a:t>Zpřísnění sankcí za vážné provinění</a:t>
            </a:r>
          </a:p>
        </p:txBody>
      </p:sp>
      <p:sp>
        <p:nvSpPr>
          <p:cNvPr id="3076" name="Zástupný obsah 2">
            <a:extLst>
              <a:ext uri="{FF2B5EF4-FFF2-40B4-BE49-F238E27FC236}">
                <a16:creationId xmlns:a16="http://schemas.microsoft.com/office/drawing/2014/main" id="{45EA3154-D410-425D-BCE2-BED9DF638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cs-CZ" altLang="cs-CZ" sz="3800" u="sng" dirty="0"/>
              <a:t>Dopravní nehoda s ublížením na zdraví</a:t>
            </a:r>
          </a:p>
          <a:p>
            <a:pPr marL="0" indent="0">
              <a:buNone/>
              <a:defRPr/>
            </a:pPr>
            <a:endParaRPr lang="cs-CZ" altLang="cs-CZ" sz="1400" dirty="0"/>
          </a:p>
          <a:p>
            <a:pPr marL="0" indent="0">
              <a:buNone/>
              <a:defRPr/>
            </a:pPr>
            <a:r>
              <a:rPr lang="cs-CZ" altLang="cs-CZ" sz="3800" dirty="0"/>
              <a:t>Předchozí sankce: 25 000 – 50 000 Kč, 7 bodů (smrt, těžká újma), 12 až 24 měsíců zákaz řízení.</a:t>
            </a:r>
          </a:p>
          <a:p>
            <a:pPr marL="0" indent="0">
              <a:buNone/>
              <a:defRPr/>
            </a:pPr>
            <a:endParaRPr lang="cs-CZ" altLang="cs-CZ" sz="3800" dirty="0"/>
          </a:p>
          <a:p>
            <a:pPr marL="0" indent="0">
              <a:buNone/>
              <a:defRPr/>
            </a:pPr>
            <a:endParaRPr lang="cs-CZ" altLang="cs-CZ" sz="1600" dirty="0"/>
          </a:p>
          <a:p>
            <a:pPr marL="0" indent="0">
              <a:buNone/>
              <a:defRPr/>
            </a:pPr>
            <a:r>
              <a:rPr lang="cs-CZ" altLang="cs-CZ" sz="3800" dirty="0"/>
              <a:t>Nové sankce: Dvojnásobek pokuty za přestupek vedoucí k nehodě, 6 až 18 nebo 18 až 36 měsíců zákaz řízení.</a:t>
            </a:r>
          </a:p>
        </p:txBody>
      </p:sp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4772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1">
            <a:extLst>
              <a:ext uri="{FF2B5EF4-FFF2-40B4-BE49-F238E27FC236}">
                <a16:creationId xmlns:a16="http://schemas.microsoft.com/office/drawing/2014/main" id="{06EED3FD-6FBB-4628-93FA-EF3D51235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864" y="12700"/>
            <a:ext cx="7772400" cy="11430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2 nejzávažnější přestupky = odebrání řidičáku</a:t>
            </a:r>
          </a:p>
        </p:txBody>
      </p:sp>
      <p:sp>
        <p:nvSpPr>
          <p:cNvPr id="3076" name="Zástupný obsah 2">
            <a:extLst>
              <a:ext uri="{FF2B5EF4-FFF2-40B4-BE49-F238E27FC236}">
                <a16:creationId xmlns:a16="http://schemas.microsoft.com/office/drawing/2014/main" id="{45EA3154-D410-425D-BCE2-BED9DF638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cs-CZ" altLang="cs-CZ" sz="6600" dirty="0"/>
              <a:t>Pokud řidič spáchá dva takovéto přestupky během tří let, </a:t>
            </a:r>
          </a:p>
          <a:p>
            <a:pPr marL="0" indent="0" algn="ctr">
              <a:buNone/>
              <a:defRPr/>
            </a:pPr>
            <a:r>
              <a:rPr lang="cs-CZ" altLang="cs-CZ" sz="6600" dirty="0"/>
              <a:t>bude mu odebráno řidičské oprávnění. </a:t>
            </a:r>
          </a:p>
        </p:txBody>
      </p:sp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6462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1">
            <a:extLst>
              <a:ext uri="{FF2B5EF4-FFF2-40B4-BE49-F238E27FC236}">
                <a16:creationId xmlns:a16="http://schemas.microsoft.com/office/drawing/2014/main" id="{06EED3FD-6FBB-4628-93FA-EF3D51235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864" y="12700"/>
            <a:ext cx="7772400" cy="11430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2 nejzávažnější přestupky = odebrání řidičáku</a:t>
            </a:r>
          </a:p>
        </p:txBody>
      </p:sp>
      <p:sp>
        <p:nvSpPr>
          <p:cNvPr id="3076" name="Zástupný obsah 2">
            <a:extLst>
              <a:ext uri="{FF2B5EF4-FFF2-40B4-BE49-F238E27FC236}">
                <a16:creationId xmlns:a16="http://schemas.microsoft.com/office/drawing/2014/main" id="{45EA3154-D410-425D-BCE2-BED9DF638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cs-CZ" altLang="cs-CZ" sz="3800" u="sng" dirty="0"/>
              <a:t>Nejzávažnější přestupky zahrnují např.: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- Jízda pod vlivem alkoholu nebo jiné návykové látky.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- Odmítnutí podrobení se testu na alkohol a jiné návykové látky.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- Způsobení dopravní nehody s ublížením na zdraví.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- Překročení povolené rychlosti o více než 40 km/h.</a:t>
            </a:r>
          </a:p>
        </p:txBody>
      </p:sp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3527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obsah 2">
            <a:extLst>
              <a:ext uri="{FF2B5EF4-FFF2-40B4-BE49-F238E27FC236}">
                <a16:creationId xmlns:a16="http://schemas.microsoft.com/office/drawing/2014/main" id="{5423D30C-1EDF-4AF3-ADD8-818B504489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181" y="1700808"/>
            <a:ext cx="9144000" cy="515719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sz="4000" dirty="0"/>
              <a:t>Od 1. 1. 2024</a:t>
            </a:r>
          </a:p>
          <a:p>
            <a:pPr marL="0" indent="0">
              <a:buFontTx/>
              <a:buNone/>
            </a:pPr>
            <a:r>
              <a:rPr lang="cs-CZ" altLang="cs-CZ" sz="4000" dirty="0"/>
              <a:t>vstoupila v platnost novela silničního zákona, která přináší řadu významných změn v oblasti silničního provozu. Tyto změny mají za cíl zvýšit bezpečnost na českých silnicích, zefektivnit provoz a zároveň zpřísnit sankce za nejzávažnější dopravní přestupky.</a:t>
            </a:r>
          </a:p>
        </p:txBody>
      </p:sp>
      <p:grpSp>
        <p:nvGrpSpPr>
          <p:cNvPr id="3076" name="Skupina 8">
            <a:extLst>
              <a:ext uri="{FF2B5EF4-FFF2-40B4-BE49-F238E27FC236}">
                <a16:creationId xmlns:a16="http://schemas.microsoft.com/office/drawing/2014/main" id="{DDC24DFA-6415-48C3-B869-F7565E7CA38B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3077" name="Obrázek 6">
              <a:extLst>
                <a:ext uri="{FF2B5EF4-FFF2-40B4-BE49-F238E27FC236}">
                  <a16:creationId xmlns:a16="http://schemas.microsoft.com/office/drawing/2014/main" id="{1E4D9840-59CB-4A78-98E6-68E5F45F3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TextovéPole 11">
              <a:extLst>
                <a:ext uri="{FF2B5EF4-FFF2-40B4-BE49-F238E27FC236}">
                  <a16:creationId xmlns:a16="http://schemas.microsoft.com/office/drawing/2014/main" id="{537FCE88-A917-4602-9EB3-1595C481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A8E7A5D-62E9-A6EB-34BA-0F04BDD2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2023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cs-CZ" altLang="cs-CZ" sz="4000" b="1" kern="0" dirty="0">
                <a:solidFill>
                  <a:srgbClr val="FF0000"/>
                </a:solidFill>
              </a:rPr>
              <a:t>Novela zákona o silničním provozu v roce 2024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1">
            <a:extLst>
              <a:ext uri="{FF2B5EF4-FFF2-40B4-BE49-F238E27FC236}">
                <a16:creationId xmlns:a16="http://schemas.microsoft.com/office/drawing/2014/main" id="{06EED3FD-6FBB-4628-93FA-EF3D51235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864" y="12700"/>
            <a:ext cx="7772400" cy="11430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2 nejzávažnější přestupky = odebrání řidičáku</a:t>
            </a:r>
          </a:p>
        </p:txBody>
      </p:sp>
      <p:sp>
        <p:nvSpPr>
          <p:cNvPr id="3076" name="Zástupný obsah 2">
            <a:extLst>
              <a:ext uri="{FF2B5EF4-FFF2-40B4-BE49-F238E27FC236}">
                <a16:creationId xmlns:a16="http://schemas.microsoft.com/office/drawing/2014/main" id="{45EA3154-D410-425D-BCE2-BED9DF638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654125"/>
            <a:ext cx="9144000" cy="564407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3800" dirty="0"/>
              <a:t>- Opakované odmítnutí podrobit se dechové zkoušce nebo odběru krve pro zjištění přítomnosti alkoholu nebo jiných návykových látek.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- Způsobení dopravní nehody s těžkými zdravotními následky nebo smrtí.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- Jízda v protisměru na dálnici nebo rychlostní silnici.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- Opakované neuposlechnutí výzvy policisty k zastavení vozidla.</a:t>
            </a:r>
          </a:p>
          <a:p>
            <a:pPr marL="0" indent="0">
              <a:buNone/>
              <a:defRPr/>
            </a:pPr>
            <a:endParaRPr lang="cs-CZ" altLang="cs-CZ" sz="3800" dirty="0"/>
          </a:p>
        </p:txBody>
      </p:sp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7236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1">
            <a:extLst>
              <a:ext uri="{FF2B5EF4-FFF2-40B4-BE49-F238E27FC236}">
                <a16:creationId xmlns:a16="http://schemas.microsoft.com/office/drawing/2014/main" id="{06EED3FD-6FBB-4628-93FA-EF3D51235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7915" y="116632"/>
            <a:ext cx="7772400" cy="11430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3 středně závažné přestupky = odebrání řidičáku</a:t>
            </a:r>
          </a:p>
        </p:txBody>
      </p:sp>
      <p:sp>
        <p:nvSpPr>
          <p:cNvPr id="3076" name="Zástupný obsah 2">
            <a:extLst>
              <a:ext uri="{FF2B5EF4-FFF2-40B4-BE49-F238E27FC236}">
                <a16:creationId xmlns:a16="http://schemas.microsoft.com/office/drawing/2014/main" id="{45EA3154-D410-425D-BCE2-BED9DF638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80526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cs-CZ" altLang="cs-CZ" sz="3800" u="sng" dirty="0"/>
              <a:t>Středně závažné přestupky zahrnují např.: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- nezastaví před přechodem pro chodce v případě , kdy je povinna tak učinit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- Překročení povolené rychlosti o více než 20 km/h.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- Nezastavení na stopce.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- Nedání přednosti v jízdě.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- Jízda bez zapnutých světel v případě špatné viditelnosti.</a:t>
            </a:r>
          </a:p>
        </p:txBody>
      </p:sp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013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  <p:sp>
        <p:nvSpPr>
          <p:cNvPr id="5" name="Nadpis 1">
            <a:extLst>
              <a:ext uri="{FF2B5EF4-FFF2-40B4-BE49-F238E27FC236}">
                <a16:creationId xmlns:a16="http://schemas.microsoft.com/office/drawing/2014/main" id="{0B607D6F-0420-D892-4D57-ECE8BDA59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538126"/>
            <a:ext cx="7772400" cy="1810754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0000"/>
                </a:solidFill>
              </a:rPr>
              <a:t>„dopravní značky platné od 1.1.2024“</a:t>
            </a:r>
            <a:br>
              <a:rPr lang="cs-CZ" altLang="cs-CZ" sz="4000" b="1" dirty="0">
                <a:solidFill>
                  <a:srgbClr val="FF0000"/>
                </a:solidFill>
              </a:rPr>
            </a:br>
            <a:endParaRPr lang="cs-CZ" altLang="cs-CZ" sz="4000" b="1" dirty="0">
              <a:solidFill>
                <a:srgbClr val="FF0000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EE207EB-B265-C9BC-A6C1-0B2752047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" b="3129"/>
          <a:stretch/>
        </p:blipFill>
        <p:spPr bwMode="auto">
          <a:xfrm>
            <a:off x="674687" y="2092022"/>
            <a:ext cx="785812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19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  <p:sp>
        <p:nvSpPr>
          <p:cNvPr id="5" name="Nadpis 1">
            <a:extLst>
              <a:ext uri="{FF2B5EF4-FFF2-40B4-BE49-F238E27FC236}">
                <a16:creationId xmlns:a16="http://schemas.microsoft.com/office/drawing/2014/main" id="{0B607D6F-0420-D892-4D57-ECE8BDA59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864" y="88441"/>
            <a:ext cx="7772400" cy="748272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„Sdílená zóna“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>
                <a:solidFill>
                  <a:srgbClr val="FF0000"/>
                </a:solidFill>
              </a:rPr>
              <a:t>  </a:t>
            </a:r>
            <a:r>
              <a:rPr lang="cs-CZ" altLang="cs-CZ" sz="2000" b="1" dirty="0">
                <a:solidFill>
                  <a:srgbClr val="FF0000"/>
                </a:solidFill>
              </a:rPr>
              <a:t>(</a:t>
            </a:r>
            <a:r>
              <a:rPr lang="cs-CZ" altLang="cs-CZ" sz="2000" dirty="0">
                <a:solidFill>
                  <a:srgbClr val="FF0000"/>
                </a:solidFill>
              </a:rPr>
              <a:t>dopravní značka IZ 10a)</a:t>
            </a:r>
            <a:endParaRPr lang="cs-CZ" altLang="cs-CZ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Sdílená zóna Dopravní značka IZ 10a">
            <a:extLst>
              <a:ext uri="{FF2B5EF4-FFF2-40B4-BE49-F238E27FC236}">
                <a16:creationId xmlns:a16="http://schemas.microsoft.com/office/drawing/2014/main" id="{32CCEFA5-2FDA-C2C1-61FF-DA0569BEB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7" y="764704"/>
            <a:ext cx="238125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nec sdílené zóny Dopravní značka IZ 10b">
            <a:extLst>
              <a:ext uri="{FF2B5EF4-FFF2-40B4-BE49-F238E27FC236}">
                <a16:creationId xmlns:a16="http://schemas.microsoft.com/office/drawing/2014/main" id="{DA92FB86-C897-F13C-B9A1-CABB4F496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98072"/>
            <a:ext cx="238125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B700133-B276-ABAF-A5F2-425D05979AA2}"/>
              </a:ext>
            </a:extLst>
          </p:cNvPr>
          <p:cNvSpPr txBox="1"/>
          <p:nvPr/>
        </p:nvSpPr>
        <p:spPr>
          <a:xfrm>
            <a:off x="0" y="836712"/>
            <a:ext cx="9144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/>
              <a:t>			Označuje oblast, kde kromě</a:t>
            </a:r>
          </a:p>
          <a:p>
            <a:r>
              <a:rPr lang="cs-CZ" sz="4000" dirty="0"/>
              <a:t>			obecných pravidel provozu na</a:t>
            </a:r>
          </a:p>
          <a:p>
            <a:r>
              <a:rPr lang="cs-CZ" sz="4000" dirty="0"/>
              <a:t>			pozemních komunikacích</a:t>
            </a:r>
          </a:p>
          <a:p>
            <a:r>
              <a:rPr lang="cs-CZ" sz="4000" dirty="0"/>
              <a:t>			platí zvláštní pravidla pro 				provoz ve sdílené zóně.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13CF4E5-2075-28E5-F9E4-FE6F95AE53A8}"/>
              </a:ext>
            </a:extLst>
          </p:cNvPr>
          <p:cNvSpPr txBox="1"/>
          <p:nvPr/>
        </p:nvSpPr>
        <p:spPr>
          <a:xfrm>
            <a:off x="21238" y="4091904"/>
            <a:ext cx="67110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Sdílená zóna je zastavěná oblast, která je určena k užívání všemi účastníky silničního provozu.</a:t>
            </a:r>
          </a:p>
          <a:p>
            <a:r>
              <a:rPr lang="cs-CZ" dirty="0"/>
              <a:t>Ve sdílené zóně smějí chodci a cyklisté užívat pozemní komunikaci v celé její šířce. Motorová vozidla mohou jet rychlostí nejvýše 20 km/h. Stání motorových, jízdních kol a jiných nemotorových vozidel je dovoleno jen na místech k tomu určených.</a:t>
            </a:r>
          </a:p>
        </p:txBody>
      </p:sp>
    </p:spTree>
    <p:extLst>
      <p:ext uri="{BB962C8B-B14F-4D97-AF65-F5344CB8AC3E}">
        <p14:creationId xmlns:p14="http://schemas.microsoft.com/office/powerpoint/2010/main" val="456249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  <p:sp>
        <p:nvSpPr>
          <p:cNvPr id="5" name="Nadpis 1">
            <a:extLst>
              <a:ext uri="{FF2B5EF4-FFF2-40B4-BE49-F238E27FC236}">
                <a16:creationId xmlns:a16="http://schemas.microsoft.com/office/drawing/2014/main" id="{0B607D6F-0420-D892-4D57-ECE8BDA59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864" y="88441"/>
            <a:ext cx="7772400" cy="748272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„Parkoviště P+D“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000" dirty="0">
                <a:solidFill>
                  <a:srgbClr val="FF0000"/>
                </a:solidFill>
              </a:rPr>
              <a:t>(Park &amp; Drive - </a:t>
            </a:r>
            <a:r>
              <a:rPr lang="cs-CZ" altLang="cs-CZ" sz="2000" b="1" dirty="0">
                <a:solidFill>
                  <a:srgbClr val="FF0000"/>
                </a:solidFill>
              </a:rPr>
              <a:t>Nová</a:t>
            </a:r>
            <a:r>
              <a:rPr lang="cs-CZ" altLang="cs-CZ" sz="2000" dirty="0">
                <a:solidFill>
                  <a:srgbClr val="FF0000"/>
                </a:solidFill>
              </a:rPr>
              <a:t> dopravní značka IP 30f 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B700133-B276-ABAF-A5F2-425D05979AA2}"/>
              </a:ext>
            </a:extLst>
          </p:cNvPr>
          <p:cNvSpPr txBox="1"/>
          <p:nvPr/>
        </p:nvSpPr>
        <p:spPr>
          <a:xfrm>
            <a:off x="3491880" y="836712"/>
            <a:ext cx="56521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/>
              <a:t>	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9FEBFD5-6D77-C500-9573-F5F27BDD55DE}"/>
              </a:ext>
            </a:extLst>
          </p:cNvPr>
          <p:cNvSpPr txBox="1"/>
          <p:nvPr/>
        </p:nvSpPr>
        <p:spPr>
          <a:xfrm>
            <a:off x="13574" y="980728"/>
            <a:ext cx="911685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/>
              <a:t>			Označení typu parkovišť</a:t>
            </a:r>
          </a:p>
          <a:p>
            <a:r>
              <a:rPr lang="cs-CZ" sz="4000" dirty="0"/>
              <a:t>			určených pro zaparkování</a:t>
            </a:r>
          </a:p>
          <a:p>
            <a:r>
              <a:rPr lang="cs-CZ" sz="4000" dirty="0"/>
              <a:t>			vozidel, jejichž řidiči budou</a:t>
            </a:r>
          </a:p>
          <a:p>
            <a:r>
              <a:rPr lang="cs-CZ" sz="4000" dirty="0"/>
              <a:t>			odtud bezprostředně</a:t>
            </a:r>
          </a:p>
          <a:p>
            <a:r>
              <a:rPr lang="cs-CZ" sz="4000" dirty="0"/>
              <a:t>			pokračovat do centra města</a:t>
            </a:r>
          </a:p>
          <a:p>
            <a:r>
              <a:rPr lang="cs-CZ" sz="4000" dirty="0"/>
              <a:t>			jako spolujezdci v jiném</a:t>
            </a:r>
          </a:p>
          <a:p>
            <a:r>
              <a:rPr lang="cs-CZ" sz="4000" dirty="0"/>
              <a:t>vozidle. </a:t>
            </a:r>
            <a:r>
              <a:rPr lang="cs-CZ" sz="3600" dirty="0">
                <a:solidFill>
                  <a:srgbClr val="002060"/>
                </a:solidFill>
              </a:rPr>
              <a:t>Na rozdíl od parkovišť typu P+R nebo K+R zde nedochází ke změně druhu dopravy, ale jen k přestupu více osob do jiného vozidla.</a:t>
            </a:r>
          </a:p>
        </p:txBody>
      </p:sp>
      <p:pic>
        <p:nvPicPr>
          <p:cNvPr id="2050" name="Picture 2" descr="Parkoviště P+D Park &amp; Drive dopravní značka IP 30f">
            <a:extLst>
              <a:ext uri="{FF2B5EF4-FFF2-40B4-BE49-F238E27FC236}">
                <a16:creationId xmlns:a16="http://schemas.microsoft.com/office/drawing/2014/main" id="{A455F0E0-D578-1D6E-A752-05D0466C9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" y="1031538"/>
            <a:ext cx="23812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385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  <p:sp>
        <p:nvSpPr>
          <p:cNvPr id="5" name="Nadpis 1">
            <a:extLst>
              <a:ext uri="{FF2B5EF4-FFF2-40B4-BE49-F238E27FC236}">
                <a16:creationId xmlns:a16="http://schemas.microsoft.com/office/drawing/2014/main" id="{0B607D6F-0420-D892-4D57-ECE8BDA59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864" y="0"/>
            <a:ext cx="7772400" cy="1141126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„P+R (Park &amp; </a:t>
            </a:r>
            <a:r>
              <a:rPr lang="cs-CZ" altLang="cs-CZ" sz="2400" b="1" dirty="0" err="1">
                <a:solidFill>
                  <a:srgbClr val="FF0000"/>
                </a:solidFill>
              </a:rPr>
              <a:t>Ride</a:t>
            </a:r>
            <a:r>
              <a:rPr lang="cs-CZ" altLang="cs-CZ" sz="2400" b="1" dirty="0">
                <a:solidFill>
                  <a:srgbClr val="FF0000"/>
                </a:solidFill>
              </a:rPr>
              <a:t>) “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000" dirty="0">
                <a:solidFill>
                  <a:srgbClr val="FF0000"/>
                </a:solidFill>
              </a:rPr>
              <a:t>Parkoviště P+R – zaparkuj a jeď</a:t>
            </a:r>
            <a:br>
              <a:rPr lang="cs-CZ" altLang="cs-CZ" sz="2000" dirty="0">
                <a:solidFill>
                  <a:srgbClr val="FF0000"/>
                </a:solidFill>
              </a:rPr>
            </a:br>
            <a:r>
              <a:rPr lang="cs-CZ" altLang="cs-CZ" sz="2000" dirty="0">
                <a:solidFill>
                  <a:srgbClr val="FF0000"/>
                </a:solidFill>
              </a:rPr>
              <a:t>(platná dopravní značka IP 13d 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B700133-B276-ABAF-A5F2-425D05979AA2}"/>
              </a:ext>
            </a:extLst>
          </p:cNvPr>
          <p:cNvSpPr txBox="1"/>
          <p:nvPr/>
        </p:nvSpPr>
        <p:spPr>
          <a:xfrm>
            <a:off x="3491880" y="836712"/>
            <a:ext cx="56521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/>
              <a:t>	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9FEBFD5-6D77-C500-9573-F5F27BDD55DE}"/>
              </a:ext>
            </a:extLst>
          </p:cNvPr>
          <p:cNvSpPr txBox="1"/>
          <p:nvPr/>
        </p:nvSpPr>
        <p:spPr>
          <a:xfrm>
            <a:off x="13574" y="1193887"/>
            <a:ext cx="911685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/>
              <a:t>			Označuje záchytná parkoviště</a:t>
            </a:r>
          </a:p>
          <a:p>
            <a:r>
              <a:rPr lang="cs-CZ" sz="4000" dirty="0"/>
              <a:t>			v blízkosti komunikačních</a:t>
            </a:r>
          </a:p>
          <a:p>
            <a:r>
              <a:rPr lang="cs-CZ" sz="4000" dirty="0"/>
              <a:t>			center s návazností na 				veřejnou hromadnou dopravu.</a:t>
            </a:r>
          </a:p>
          <a:p>
            <a:endParaRPr lang="cs-CZ" sz="4000" dirty="0"/>
          </a:p>
          <a:p>
            <a:r>
              <a:rPr lang="cs-CZ" sz="4000" dirty="0">
                <a:solidFill>
                  <a:srgbClr val="002060"/>
                </a:solidFill>
              </a:rPr>
              <a:t>Jejím smyslem je podpora</a:t>
            </a:r>
          </a:p>
          <a:p>
            <a:r>
              <a:rPr lang="cs-CZ" sz="4000" dirty="0">
                <a:solidFill>
                  <a:srgbClr val="002060"/>
                </a:solidFill>
              </a:rPr>
              <a:t>veřejné hromadné dopravy</a:t>
            </a:r>
          </a:p>
          <a:p>
            <a:r>
              <a:rPr lang="cs-CZ" sz="4000" dirty="0">
                <a:solidFill>
                  <a:srgbClr val="002060"/>
                </a:solidFill>
              </a:rPr>
              <a:t>a integrovaných</a:t>
            </a:r>
          </a:p>
          <a:p>
            <a:r>
              <a:rPr lang="cs-CZ" sz="4000" dirty="0">
                <a:solidFill>
                  <a:srgbClr val="002060"/>
                </a:solidFill>
              </a:rPr>
              <a:t>dopravních systémů.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2C5DCEB6-D625-475E-C3E4-DB0BC7603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18" y="1141126"/>
            <a:ext cx="1994235" cy="27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01D14B79-E04A-8EA4-FF52-3E0416A9F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31" y="4193704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49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C008AF0F-A8E5-A29B-74DB-09663664D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73" y="2708920"/>
            <a:ext cx="408755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  <p:sp>
        <p:nvSpPr>
          <p:cNvPr id="5" name="Nadpis 1">
            <a:extLst>
              <a:ext uri="{FF2B5EF4-FFF2-40B4-BE49-F238E27FC236}">
                <a16:creationId xmlns:a16="http://schemas.microsoft.com/office/drawing/2014/main" id="{0B607D6F-0420-D892-4D57-ECE8BDA59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864" y="88441"/>
            <a:ext cx="7772400" cy="748272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„Parkoviště P+D“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000" dirty="0">
                <a:solidFill>
                  <a:srgbClr val="FF0000"/>
                </a:solidFill>
              </a:rPr>
              <a:t>(Park &amp; Drive - Platná dopravní značka IP 30f 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B700133-B276-ABAF-A5F2-425D05979AA2}"/>
              </a:ext>
            </a:extLst>
          </p:cNvPr>
          <p:cNvSpPr txBox="1"/>
          <p:nvPr/>
        </p:nvSpPr>
        <p:spPr>
          <a:xfrm>
            <a:off x="3491880" y="836712"/>
            <a:ext cx="56521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/>
              <a:t>	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9FEBFD5-6D77-C500-9573-F5F27BDD55DE}"/>
              </a:ext>
            </a:extLst>
          </p:cNvPr>
          <p:cNvSpPr txBox="1"/>
          <p:nvPr/>
        </p:nvSpPr>
        <p:spPr>
          <a:xfrm>
            <a:off x="13574" y="980728"/>
            <a:ext cx="911685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/>
              <a:t>			je určena pro krátké zastavení</a:t>
            </a:r>
          </a:p>
          <a:p>
            <a:r>
              <a:rPr lang="cs-CZ" sz="4000" dirty="0"/>
              <a:t>			nebo vyčkávání osobních</a:t>
            </a:r>
          </a:p>
          <a:p>
            <a:r>
              <a:rPr lang="cs-CZ" sz="4000" dirty="0"/>
              <a:t>			vozidel. </a:t>
            </a:r>
          </a:p>
          <a:p>
            <a:endParaRPr lang="cs-CZ" sz="4000" dirty="0">
              <a:solidFill>
                <a:srgbClr val="002060"/>
              </a:solidFill>
            </a:endParaRPr>
          </a:p>
          <a:p>
            <a:r>
              <a:rPr lang="cs-CZ" sz="4000" dirty="0">
                <a:solidFill>
                  <a:srgbClr val="002060"/>
                </a:solidFill>
              </a:rPr>
              <a:t>Jejím smyslem je vytvořit </a:t>
            </a:r>
          </a:p>
          <a:p>
            <a:r>
              <a:rPr lang="cs-CZ" sz="4000" dirty="0">
                <a:solidFill>
                  <a:srgbClr val="002060"/>
                </a:solidFill>
              </a:rPr>
              <a:t>bezpečné místo pro</a:t>
            </a:r>
          </a:p>
          <a:p>
            <a:r>
              <a:rPr lang="cs-CZ" sz="4000" dirty="0">
                <a:solidFill>
                  <a:srgbClr val="002060"/>
                </a:solidFill>
              </a:rPr>
              <a:t>zastavení tam, kde lze</a:t>
            </a:r>
          </a:p>
          <a:p>
            <a:r>
              <a:rPr lang="cs-CZ" sz="4000" dirty="0">
                <a:solidFill>
                  <a:srgbClr val="002060"/>
                </a:solidFill>
              </a:rPr>
              <a:t>očekávat zvýšený pohyb</a:t>
            </a:r>
          </a:p>
          <a:p>
            <a:r>
              <a:rPr lang="cs-CZ" sz="4000" dirty="0">
                <a:solidFill>
                  <a:srgbClr val="002060"/>
                </a:solidFill>
              </a:rPr>
              <a:t>lidí (často hlavně dětí u škol)</a:t>
            </a:r>
          </a:p>
        </p:txBody>
      </p:sp>
      <p:pic>
        <p:nvPicPr>
          <p:cNvPr id="3074" name="Picture 2" descr="Dopravní značka Parkoviště K+R">
            <a:extLst>
              <a:ext uri="{FF2B5EF4-FFF2-40B4-BE49-F238E27FC236}">
                <a16:creationId xmlns:a16="http://schemas.microsoft.com/office/drawing/2014/main" id="{2854B483-A24A-F9A8-646D-997D3B0A6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652"/>
            <a:ext cx="2633800" cy="233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591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  <p:sp>
        <p:nvSpPr>
          <p:cNvPr id="5" name="Nadpis 1">
            <a:extLst>
              <a:ext uri="{FF2B5EF4-FFF2-40B4-BE49-F238E27FC236}">
                <a16:creationId xmlns:a16="http://schemas.microsoft.com/office/drawing/2014/main" id="{0B607D6F-0420-D892-4D57-ECE8BDA59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864" y="88441"/>
            <a:ext cx="7772400" cy="748272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„Bezpečný odstup“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000" dirty="0">
                <a:solidFill>
                  <a:srgbClr val="00B050"/>
                </a:solidFill>
              </a:rPr>
              <a:t>(Úprava vizuální podoby dopravní značky IP 32)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B700133-B276-ABAF-A5F2-425D05979AA2}"/>
              </a:ext>
            </a:extLst>
          </p:cNvPr>
          <p:cNvSpPr txBox="1"/>
          <p:nvPr/>
        </p:nvSpPr>
        <p:spPr>
          <a:xfrm>
            <a:off x="3491880" y="836712"/>
            <a:ext cx="56521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/>
              <a:t>	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9FEBFD5-6D77-C500-9573-F5F27BDD55DE}"/>
              </a:ext>
            </a:extLst>
          </p:cNvPr>
          <p:cNvSpPr txBox="1"/>
          <p:nvPr/>
        </p:nvSpPr>
        <p:spPr>
          <a:xfrm>
            <a:off x="107504" y="4215014"/>
            <a:ext cx="91456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/>
              <a:t>Ministerstvo věří, že pozměněná podoba bude pro řidiče srozumitelnější a lépe jim připomene, jak odstup správně dodržet.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6F55D67-9231-598A-E11C-239FF892E0AB}"/>
              </a:ext>
            </a:extLst>
          </p:cNvPr>
          <p:cNvSpPr txBox="1"/>
          <p:nvPr/>
        </p:nvSpPr>
        <p:spPr>
          <a:xfrm>
            <a:off x="357627" y="2099224"/>
            <a:ext cx="15882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Dosavadní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6156E87-EB74-0FD8-599A-E7E42480CB44}"/>
              </a:ext>
            </a:extLst>
          </p:cNvPr>
          <p:cNvSpPr txBox="1"/>
          <p:nvPr/>
        </p:nvSpPr>
        <p:spPr>
          <a:xfrm>
            <a:off x="6898278" y="1877371"/>
            <a:ext cx="19982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Nová podoba </a:t>
            </a:r>
          </a:p>
          <a:p>
            <a:r>
              <a:rPr lang="cs-CZ" dirty="0"/>
              <a:t>od .1.2024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8EC74752-5DC5-4548-E6EC-3944239B1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9" t="10933" r="31630" b="9352"/>
          <a:stretch/>
        </p:blipFill>
        <p:spPr bwMode="auto">
          <a:xfrm>
            <a:off x="4680347" y="921910"/>
            <a:ext cx="2088232" cy="305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opravní značka - IP32 - Bezpečný odstup | DALSIKO, s.r.o. - Prodej  dopravního značení">
            <a:extLst>
              <a:ext uri="{FF2B5EF4-FFF2-40B4-BE49-F238E27FC236}">
                <a16:creationId xmlns:a16="http://schemas.microsoft.com/office/drawing/2014/main" id="{8D4BB0F6-CDA2-FBA4-148D-5E6A13BDA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1151"/>
          <a:stretch/>
        </p:blipFill>
        <p:spPr bwMode="auto">
          <a:xfrm>
            <a:off x="2289461" y="940416"/>
            <a:ext cx="2146635" cy="292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61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  <p:sp>
        <p:nvSpPr>
          <p:cNvPr id="5" name="Nadpis 1">
            <a:extLst>
              <a:ext uri="{FF2B5EF4-FFF2-40B4-BE49-F238E27FC236}">
                <a16:creationId xmlns:a16="http://schemas.microsoft.com/office/drawing/2014/main" id="{0B607D6F-0420-D892-4D57-ECE8BDA59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1597" y="102052"/>
            <a:ext cx="7772400" cy="10947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„Servisní místo pro sanitaci hygienických zařízení obytných vozidel“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000" dirty="0">
                <a:solidFill>
                  <a:srgbClr val="00B050"/>
                </a:solidFill>
              </a:rPr>
              <a:t>(dopravní značka IJ 15)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9FEBFD5-6D77-C500-9573-F5F27BDD55DE}"/>
              </a:ext>
            </a:extLst>
          </p:cNvPr>
          <p:cNvSpPr txBox="1"/>
          <p:nvPr/>
        </p:nvSpPr>
        <p:spPr>
          <a:xfrm>
            <a:off x="2662610" y="1211555"/>
            <a:ext cx="648139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/>
              <a:t>Označení míst, kde je možné z obytných vozidel vypustit odpadní vody a načerpat vodu čerstvou, funguje v zahraničí.</a:t>
            </a:r>
          </a:p>
        </p:txBody>
      </p:sp>
      <p:pic>
        <p:nvPicPr>
          <p:cNvPr id="6150" name="Picture 6" descr="Řidiči se v roce 2024 začnou setkávat s novými dopravními značkami |  Camping, Cars &amp; Caravans">
            <a:extLst>
              <a:ext uri="{FF2B5EF4-FFF2-40B4-BE49-F238E27FC236}">
                <a16:creationId xmlns:a16="http://schemas.microsoft.com/office/drawing/2014/main" id="{46D0B38B-BC79-523A-0B67-FE4130374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7" t="13381" r="31888" b="13383"/>
          <a:stretch/>
        </p:blipFill>
        <p:spPr bwMode="auto">
          <a:xfrm>
            <a:off x="94117" y="830638"/>
            <a:ext cx="251098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35A11EE-6A61-05BD-613F-01A6F25A2575}"/>
              </a:ext>
            </a:extLst>
          </p:cNvPr>
          <p:cNvSpPr txBox="1"/>
          <p:nvPr/>
        </p:nvSpPr>
        <p:spPr>
          <a:xfrm>
            <a:off x="0" y="4365104"/>
            <a:ext cx="70922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rgbClr val="002060"/>
                </a:solidFill>
              </a:rPr>
              <a:t>Servisní místo však neplní funkci parkoviště, naopak je vyžadována co nejvyšší míra fluktuace vozidel v tomto prostoru.</a:t>
            </a:r>
          </a:p>
        </p:txBody>
      </p:sp>
    </p:spTree>
    <p:extLst>
      <p:ext uri="{BB962C8B-B14F-4D97-AF65-F5344CB8AC3E}">
        <p14:creationId xmlns:p14="http://schemas.microsoft.com/office/powerpoint/2010/main" val="1144716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  <p:sp>
        <p:nvSpPr>
          <p:cNvPr id="5" name="Nadpis 1">
            <a:extLst>
              <a:ext uri="{FF2B5EF4-FFF2-40B4-BE49-F238E27FC236}">
                <a16:creationId xmlns:a16="http://schemas.microsoft.com/office/drawing/2014/main" id="{0B607D6F-0420-D892-4D57-ECE8BDA59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1597" y="102052"/>
            <a:ext cx="7772400" cy="10947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„Servisní místo pro sanitaci hygienických zařízení obytných vozidel“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000" dirty="0">
                <a:solidFill>
                  <a:srgbClr val="00B050"/>
                </a:solidFill>
              </a:rPr>
              <a:t>(dopravní značka IJ 15)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EB78846-F19B-41D1-E904-E9890A68C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r="2751"/>
          <a:stretch/>
        </p:blipFill>
        <p:spPr bwMode="auto">
          <a:xfrm>
            <a:off x="8213" y="2258647"/>
            <a:ext cx="913578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Řidiči se v roce 2024 začnou setkávat s novými dopravními značkami |  Camping, Cars &amp; Caravans">
            <a:extLst>
              <a:ext uri="{FF2B5EF4-FFF2-40B4-BE49-F238E27FC236}">
                <a16:creationId xmlns:a16="http://schemas.microsoft.com/office/drawing/2014/main" id="{CB1AA1C0-83B6-6116-EBBF-ABFAD1123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7" t="13381" r="31888" b="13383"/>
          <a:stretch/>
        </p:blipFill>
        <p:spPr bwMode="auto">
          <a:xfrm>
            <a:off x="94117" y="830637"/>
            <a:ext cx="1059491" cy="142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7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1">
            <a:extLst>
              <a:ext uri="{FF2B5EF4-FFF2-40B4-BE49-F238E27FC236}">
                <a16:creationId xmlns:a16="http://schemas.microsoft.com/office/drawing/2014/main" id="{06EED3FD-6FBB-4628-93FA-EF3D51235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94897"/>
            <a:ext cx="7772400" cy="1143000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0000"/>
                </a:solidFill>
              </a:rPr>
              <a:t>Novela zákona o silničním provozu v roce 2024</a:t>
            </a:r>
          </a:p>
        </p:txBody>
      </p:sp>
      <p:sp>
        <p:nvSpPr>
          <p:cNvPr id="3076" name="Zástupný obsah 2">
            <a:extLst>
              <a:ext uri="{FF2B5EF4-FFF2-40B4-BE49-F238E27FC236}">
                <a16:creationId xmlns:a16="http://schemas.microsoft.com/office/drawing/2014/main" id="{45EA3154-D410-425D-BCE2-BED9DF638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504" y="1916832"/>
            <a:ext cx="8857109" cy="4824535"/>
          </a:xfrm>
        </p:spPr>
        <p:txBody>
          <a:bodyPr/>
          <a:lstStyle/>
          <a:p>
            <a:pPr>
              <a:defRPr/>
            </a:pPr>
            <a:r>
              <a:rPr lang="cs-CZ" altLang="cs-CZ" sz="3800" dirty="0"/>
              <a:t>Reforma bodového hodnocení</a:t>
            </a:r>
          </a:p>
          <a:p>
            <a:pPr>
              <a:defRPr/>
            </a:pPr>
            <a:r>
              <a:rPr lang="cs-CZ" altLang="cs-CZ" sz="3800" dirty="0"/>
              <a:t>Řízení od 17 let</a:t>
            </a:r>
          </a:p>
          <a:p>
            <a:pPr>
              <a:defRPr/>
            </a:pPr>
            <a:r>
              <a:rPr lang="cs-CZ" altLang="cs-CZ" sz="3800" dirty="0"/>
              <a:t>Rychlost na dálnici</a:t>
            </a:r>
          </a:p>
          <a:p>
            <a:pPr>
              <a:defRPr/>
            </a:pPr>
            <a:r>
              <a:rPr lang="cs-CZ" altLang="cs-CZ" sz="3800" dirty="0"/>
              <a:t>Tvrdší postihy</a:t>
            </a:r>
          </a:p>
          <a:p>
            <a:pPr>
              <a:defRPr/>
            </a:pPr>
            <a:r>
              <a:rPr lang="cs-CZ" altLang="cs-CZ" sz="3800" dirty="0"/>
              <a:t>2 x a dost</a:t>
            </a:r>
          </a:p>
          <a:p>
            <a:pPr>
              <a:defRPr/>
            </a:pPr>
            <a:r>
              <a:rPr lang="cs-CZ" altLang="cs-CZ" sz="3800" dirty="0"/>
              <a:t>3 x a dost</a:t>
            </a:r>
          </a:p>
        </p:txBody>
      </p:sp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erénní sociální služba piktogram značka">
            <a:extLst>
              <a:ext uri="{FF2B5EF4-FFF2-40B4-BE49-F238E27FC236}">
                <a16:creationId xmlns:a16="http://schemas.microsoft.com/office/drawing/2014/main" id="{DCAEAC9D-DEDE-AEE3-B4E4-320B51C7D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93" y="1183204"/>
            <a:ext cx="2766368" cy="267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  <p:sp>
        <p:nvSpPr>
          <p:cNvPr id="5" name="Nadpis 1">
            <a:extLst>
              <a:ext uri="{FF2B5EF4-FFF2-40B4-BE49-F238E27FC236}">
                <a16:creationId xmlns:a16="http://schemas.microsoft.com/office/drawing/2014/main" id="{0B607D6F-0420-D892-4D57-ECE8BDA59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1597" y="102052"/>
            <a:ext cx="7772400" cy="10947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„Terénní sociální služba“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000" dirty="0">
                <a:solidFill>
                  <a:srgbClr val="00B050"/>
                </a:solidFill>
              </a:rPr>
              <a:t>(</a:t>
            </a:r>
            <a:r>
              <a:rPr lang="pt-BR" altLang="cs-CZ" sz="2000" dirty="0">
                <a:solidFill>
                  <a:srgbClr val="00B050"/>
                </a:solidFill>
              </a:rPr>
              <a:t>Zavedení speciálního označení vozidla O 5c</a:t>
            </a:r>
            <a:r>
              <a:rPr lang="cs-CZ" altLang="cs-CZ" sz="2000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9FEBFD5-6D77-C500-9573-F5F27BDD55DE}"/>
              </a:ext>
            </a:extLst>
          </p:cNvPr>
          <p:cNvSpPr txBox="1"/>
          <p:nvPr/>
        </p:nvSpPr>
        <p:spPr>
          <a:xfrm>
            <a:off x="2555776" y="1211555"/>
            <a:ext cx="658822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/>
              <a:t>Vozidla provozovatelů terénních sociálních služeb budou toto označení využívat k prokázání nároku na parkování.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35A11EE-6A61-05BD-613F-01A6F25A2575}"/>
              </a:ext>
            </a:extLst>
          </p:cNvPr>
          <p:cNvSpPr txBox="1"/>
          <p:nvPr/>
        </p:nvSpPr>
        <p:spPr>
          <a:xfrm>
            <a:off x="0" y="4365104"/>
            <a:ext cx="9144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dirty="0">
                <a:solidFill>
                  <a:srgbClr val="002060"/>
                </a:solidFill>
              </a:rPr>
              <a:t>Zákon nově umožní řidiči vozidla poskytovatele soc. služeb v jednotlivých případech a je-li to naléhavě nutné poskytnout mimořádné výhody v silničním provozu ve stejném rozsahu, jaký mají lékaři konající návštěvní službu a řidiči vozidla poskytovatele domácí zdrav. péče.</a:t>
            </a:r>
          </a:p>
        </p:txBody>
      </p:sp>
    </p:spTree>
    <p:extLst>
      <p:ext uri="{BB962C8B-B14F-4D97-AF65-F5344CB8AC3E}">
        <p14:creationId xmlns:p14="http://schemas.microsoft.com/office/powerpoint/2010/main" val="2739608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  <p:sp>
        <p:nvSpPr>
          <p:cNvPr id="5" name="Nadpis 1">
            <a:extLst>
              <a:ext uri="{FF2B5EF4-FFF2-40B4-BE49-F238E27FC236}">
                <a16:creationId xmlns:a16="http://schemas.microsoft.com/office/drawing/2014/main" id="{0B607D6F-0420-D892-4D57-ECE8BDA59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5216" y="315881"/>
            <a:ext cx="7772400" cy="568209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„Nová podoba piktogramů e-auta. a e-koloběžky“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endParaRPr lang="cs-CZ" altLang="cs-CZ" sz="2000" dirty="0">
              <a:solidFill>
                <a:srgbClr val="00B05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9FEBFD5-6D77-C500-9573-F5F27BDD55DE}"/>
              </a:ext>
            </a:extLst>
          </p:cNvPr>
          <p:cNvSpPr txBox="1"/>
          <p:nvPr/>
        </p:nvSpPr>
        <p:spPr>
          <a:xfrm>
            <a:off x="0" y="1211555"/>
            <a:ext cx="9144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/>
              <a:t>			Změnou vizuální podoby</a:t>
            </a:r>
          </a:p>
          <a:p>
            <a:r>
              <a:rPr lang="cs-CZ" sz="4000" dirty="0"/>
              <a:t>			symbolu č. 211 pro</a:t>
            </a:r>
          </a:p>
          <a:p>
            <a:r>
              <a:rPr lang="cs-CZ" sz="4000" dirty="0"/>
              <a:t>			elektromobil dochází ke</a:t>
            </a:r>
          </a:p>
          <a:p>
            <a:r>
              <a:rPr lang="cs-CZ" sz="4000" dirty="0"/>
              <a:t>			sjednocení se symbolem nejčastěji užívaným napříč státy EU.</a:t>
            </a:r>
          </a:p>
          <a:p>
            <a:r>
              <a:rPr lang="cs-CZ" sz="4000" dirty="0"/>
              <a:t>Symbolem č. 229 pro elektrokoloběžky ministerstvo dopravy reaguje na aktuální rozmach tohoto městského dopravního prostředku.</a:t>
            </a:r>
          </a:p>
        </p:txBody>
      </p:sp>
      <p:pic>
        <p:nvPicPr>
          <p:cNvPr id="10242" name="Picture 2" descr="Piktogram e-auto elektromobil dopravní značka">
            <a:extLst>
              <a:ext uri="{FF2B5EF4-FFF2-40B4-BE49-F238E27FC236}">
                <a16:creationId xmlns:a16="http://schemas.microsoft.com/office/drawing/2014/main" id="{59B47654-7C8B-7881-504D-5F46C1F78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" y="1187208"/>
            <a:ext cx="2381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lektrokoloběžka piktogram dopravní značka">
            <a:extLst>
              <a:ext uri="{FF2B5EF4-FFF2-40B4-BE49-F238E27FC236}">
                <a16:creationId xmlns:a16="http://schemas.microsoft.com/office/drawing/2014/main" id="{73E96AC7-F075-F9A5-0467-00DA5690E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" y="2452210"/>
            <a:ext cx="2381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68222B2-6824-7987-1BE3-CC9AD1640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96" y="504247"/>
            <a:ext cx="8600604" cy="65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cs-CZ" altLang="cs-CZ" sz="2000" kern="0" dirty="0">
                <a:solidFill>
                  <a:srgbClr val="00B050"/>
                </a:solidFill>
              </a:rPr>
              <a:t>(vizuální podoba symbolu č. 211 pro elektromobil a č. 229 pro elektrokoloběžku)</a:t>
            </a:r>
          </a:p>
        </p:txBody>
      </p:sp>
    </p:spTree>
    <p:extLst>
      <p:ext uri="{BB962C8B-B14F-4D97-AF65-F5344CB8AC3E}">
        <p14:creationId xmlns:p14="http://schemas.microsoft.com/office/powerpoint/2010/main" val="1645363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  <p:sp>
        <p:nvSpPr>
          <p:cNvPr id="5" name="Nadpis 1">
            <a:extLst>
              <a:ext uri="{FF2B5EF4-FFF2-40B4-BE49-F238E27FC236}">
                <a16:creationId xmlns:a16="http://schemas.microsoft.com/office/drawing/2014/main" id="{0B607D6F-0420-D892-4D57-ECE8BDA59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5216" y="315881"/>
            <a:ext cx="7772400" cy="568209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„zastavovací terč pro střídavý provoz. “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endParaRPr lang="cs-CZ" altLang="cs-CZ" sz="2000" dirty="0">
              <a:solidFill>
                <a:srgbClr val="00B05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9FEBFD5-6D77-C500-9573-F5F27BDD55DE}"/>
              </a:ext>
            </a:extLst>
          </p:cNvPr>
          <p:cNvSpPr txBox="1"/>
          <p:nvPr/>
        </p:nvSpPr>
        <p:spPr>
          <a:xfrm>
            <a:off x="-1" y="963644"/>
            <a:ext cx="961454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/>
              <a:t>			Terč slouží k zastavování</a:t>
            </a:r>
          </a:p>
          <a:p>
            <a:r>
              <a:rPr lang="cs-CZ" sz="4000" dirty="0"/>
              <a:t>			vozidel k tomu určenou</a:t>
            </a:r>
          </a:p>
          <a:p>
            <a:r>
              <a:rPr lang="cs-CZ" sz="4000" dirty="0"/>
              <a:t>			osobou podle zákona, a to</a:t>
            </a:r>
          </a:p>
          <a:p>
            <a:r>
              <a:rPr lang="cs-CZ" sz="4000" dirty="0"/>
              <a:t>			zejména při obousměrném</a:t>
            </a:r>
          </a:p>
          <a:p>
            <a:r>
              <a:rPr lang="cs-CZ" sz="4000" dirty="0"/>
              <a:t>			provozu v jednom jízdním pruhu při přechodné úpravě provozu na pozemní komunikaci.</a:t>
            </a:r>
          </a:p>
        </p:txBody>
      </p:sp>
      <p:pic>
        <p:nvPicPr>
          <p:cNvPr id="11266" name="Picture 2" descr="Zastavovací terč pro střídavý provoz">
            <a:extLst>
              <a:ext uri="{FF2B5EF4-FFF2-40B4-BE49-F238E27FC236}">
                <a16:creationId xmlns:a16="http://schemas.microsoft.com/office/drawing/2014/main" id="{1CFEF21D-4B3E-6011-63F6-A6BCE4FA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5325"/>
            <a:ext cx="2820323" cy="32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12BBA66-1C49-FAC3-96D7-F6CE74ACAE45}"/>
              </a:ext>
            </a:extLst>
          </p:cNvPr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Terč se užívá tak, že strana se symbolem dopravní značky „Zákaz vjezdu všech vozidel“ směřuje k vozidlům, kterým se dává znamení k zastavení vozidla, a zelená strana směřuje k vozidlům, která mohou pokračovat v jízdě.</a:t>
            </a:r>
          </a:p>
        </p:txBody>
      </p:sp>
    </p:spTree>
    <p:extLst>
      <p:ext uri="{BB962C8B-B14F-4D97-AF65-F5344CB8AC3E}">
        <p14:creationId xmlns:p14="http://schemas.microsoft.com/office/powerpoint/2010/main" val="1403823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  <p:sp>
        <p:nvSpPr>
          <p:cNvPr id="5" name="Nadpis 1">
            <a:extLst>
              <a:ext uri="{FF2B5EF4-FFF2-40B4-BE49-F238E27FC236}">
                <a16:creationId xmlns:a16="http://schemas.microsoft.com/office/drawing/2014/main" id="{0B607D6F-0420-D892-4D57-ECE8BDA59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5216" y="315881"/>
            <a:ext cx="7772400" cy="568209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„Návěst pro cyklisty“</a:t>
            </a:r>
            <a:endParaRPr lang="cs-CZ" altLang="cs-CZ" sz="2000" dirty="0">
              <a:solidFill>
                <a:srgbClr val="00B05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9FEBFD5-6D77-C500-9573-F5F27BDD55DE}"/>
              </a:ext>
            </a:extLst>
          </p:cNvPr>
          <p:cNvSpPr txBox="1"/>
          <p:nvPr/>
        </p:nvSpPr>
        <p:spPr>
          <a:xfrm>
            <a:off x="-108520" y="1260194"/>
            <a:ext cx="961454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/>
              <a:t>			</a:t>
            </a:r>
            <a:r>
              <a:rPr lang="cs-CZ" sz="2800" dirty="0"/>
              <a:t>Dosud měla název</a:t>
            </a:r>
          </a:p>
          <a:p>
            <a:r>
              <a:rPr lang="cs-CZ" sz="2800" dirty="0"/>
              <a:t>			„Návěst před křižovatkou pro cyklisty“.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12BBA66-1C49-FAC3-96D7-F6CE74ACAE45}"/>
              </a:ext>
            </a:extLst>
          </p:cNvPr>
          <p:cNvSpPr txBox="1"/>
          <p:nvPr/>
        </p:nvSpPr>
        <p:spPr>
          <a:xfrm>
            <a:off x="2425063" y="2533420"/>
            <a:ext cx="668539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002060"/>
                </a:solidFill>
              </a:rPr>
              <a:t>Značka informuje například o směru a čísle cyklistické trasy, o jejím průběhu v místě křížení nebo křižovatky a podobně.</a:t>
            </a:r>
          </a:p>
        </p:txBody>
      </p:sp>
      <p:pic>
        <p:nvPicPr>
          <p:cNvPr id="12290" name="Picture 2" descr="Návěst před křižovatkou pro cyklisty dopravní značka IS 20">
            <a:extLst>
              <a:ext uri="{FF2B5EF4-FFF2-40B4-BE49-F238E27FC236}">
                <a16:creationId xmlns:a16="http://schemas.microsoft.com/office/drawing/2014/main" id="{C7DDD809-E216-F005-2B1D-37340BA58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4090"/>
            <a:ext cx="23812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24EE0D2-816B-FD83-DD59-C0DF17F3E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41" y="626208"/>
            <a:ext cx="8600604" cy="65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cs-CZ" altLang="cs-CZ" sz="2000" kern="0" dirty="0">
                <a:solidFill>
                  <a:srgbClr val="00B050"/>
                </a:solidFill>
              </a:rPr>
              <a:t>(úprava významu a užití dopravní značky IS 20.)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4CD383A-B009-F6D4-3E6C-B7268D382E79}"/>
              </a:ext>
            </a:extLst>
          </p:cNvPr>
          <p:cNvSpPr txBox="1"/>
          <p:nvPr/>
        </p:nvSpPr>
        <p:spPr>
          <a:xfrm>
            <a:off x="0" y="4595523"/>
            <a:ext cx="90364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Vypuštění sousloví „před křižovatkou“ z názvu značky znamená, že ji bude možné legálně umístit i kdekoliv jinde (i v křižovatce, za křižovatkou, v průběhu úseku a podobně), což je podstatná část případů jejího praktického užití (například i běžné napojení stezky nebo pěší či obytné zóny na jinou pozemní komunikaci zpravidla není řešeno jako křižovatka).</a:t>
            </a:r>
          </a:p>
        </p:txBody>
      </p:sp>
    </p:spTree>
    <p:extLst>
      <p:ext uri="{BB962C8B-B14F-4D97-AF65-F5344CB8AC3E}">
        <p14:creationId xmlns:p14="http://schemas.microsoft.com/office/powerpoint/2010/main" val="2439039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obsah 2">
            <a:extLst>
              <a:ext uri="{FF2B5EF4-FFF2-40B4-BE49-F238E27FC236}">
                <a16:creationId xmlns:a16="http://schemas.microsoft.com/office/drawing/2014/main" id="{4710C016-8103-498E-9B99-18D4B334F4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565400"/>
            <a:ext cx="7772400" cy="14398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altLang="cs-CZ" sz="6600" b="1" dirty="0">
                <a:solidFill>
                  <a:srgbClr val="FF0000"/>
                </a:solidFill>
              </a:rPr>
              <a:t>Děkuji za pozornost</a:t>
            </a:r>
          </a:p>
        </p:txBody>
      </p:sp>
      <p:pic>
        <p:nvPicPr>
          <p:cNvPr id="39939" name="Obrázek 8">
            <a:extLst>
              <a:ext uri="{FF2B5EF4-FFF2-40B4-BE49-F238E27FC236}">
                <a16:creationId xmlns:a16="http://schemas.microsoft.com/office/drawing/2014/main" id="{5994EA93-CAD6-4D4A-8F63-0ABC10D84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6050"/>
            <a:ext cx="67865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BD41C44-E28F-3D8D-5B10-CD1AE4308D5B}"/>
              </a:ext>
            </a:extLst>
          </p:cNvPr>
          <p:cNvSpPr txBox="1"/>
          <p:nvPr/>
        </p:nvSpPr>
        <p:spPr>
          <a:xfrm>
            <a:off x="899592" y="4407495"/>
            <a:ext cx="7416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Jana Vítová, OZO v prevenci rizik, KONTROL s. r. o.</a:t>
            </a:r>
          </a:p>
        </p:txBody>
      </p:sp>
    </p:spTree>
    <p:extLst>
      <p:ext uri="{BB962C8B-B14F-4D97-AF65-F5344CB8AC3E}">
        <p14:creationId xmlns:p14="http://schemas.microsoft.com/office/powerpoint/2010/main" val="136351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1">
            <a:extLst>
              <a:ext uri="{FF2B5EF4-FFF2-40B4-BE49-F238E27FC236}">
                <a16:creationId xmlns:a16="http://schemas.microsoft.com/office/drawing/2014/main" id="{06EED3FD-6FBB-4628-93FA-EF3D51235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864" y="12700"/>
            <a:ext cx="7772400" cy="11430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Reforma bodového hodnocení: 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>
                <a:solidFill>
                  <a:srgbClr val="FF0000"/>
                </a:solidFill>
              </a:rPr>
              <a:t>Nový pohled na penalizaci řidičů</a:t>
            </a:r>
          </a:p>
        </p:txBody>
      </p:sp>
      <p:sp>
        <p:nvSpPr>
          <p:cNvPr id="3076" name="Zástupný obsah 2">
            <a:extLst>
              <a:ext uri="{FF2B5EF4-FFF2-40B4-BE49-F238E27FC236}">
                <a16:creationId xmlns:a16="http://schemas.microsoft.com/office/drawing/2014/main" id="{45EA3154-D410-425D-BCE2-BED9DF638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3800" dirty="0"/>
              <a:t>Dochází k redukci skupin trestných bodů z pěti na tři kategorie. 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Řidiči mohou dostat 2, 4 nebo 6 bodů za přestupky podle závažnosti. Při nasbírání 12 bodů řidič přijde o řidičský průkaz. </a:t>
            </a:r>
          </a:p>
          <a:p>
            <a:pPr marL="0" indent="0">
              <a:buNone/>
              <a:defRPr/>
            </a:pPr>
            <a:endParaRPr lang="cs-CZ" altLang="cs-CZ" sz="3800" dirty="0"/>
          </a:p>
          <a:p>
            <a:pPr marL="0" indent="0">
              <a:buNone/>
              <a:defRPr/>
            </a:pPr>
            <a:r>
              <a:rPr lang="cs-CZ" altLang="cs-CZ" sz="3800" dirty="0"/>
              <a:t>Pokud řidič dvakrát spáchá přestupek za 6 bodů nebo třikrát za 4 body, také přijde o řidičský průkaz.</a:t>
            </a:r>
          </a:p>
        </p:txBody>
      </p:sp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  <p:pic>
        <p:nvPicPr>
          <p:cNvPr id="2050" name="Picture 2" descr="Framsida av en trafikpolis som lutar på bildörren. parkerad polisbil.">
            <a:extLst>
              <a:ext uri="{FF2B5EF4-FFF2-40B4-BE49-F238E27FC236}">
                <a16:creationId xmlns:a16="http://schemas.microsoft.com/office/drawing/2014/main" id="{D7A84D2C-B0A4-2781-D221-208ADA4E5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01008"/>
            <a:ext cx="2013368" cy="150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8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1">
            <a:extLst>
              <a:ext uri="{FF2B5EF4-FFF2-40B4-BE49-F238E27FC236}">
                <a16:creationId xmlns:a16="http://schemas.microsoft.com/office/drawing/2014/main" id="{06EED3FD-6FBB-4628-93FA-EF3D51235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864" y="12700"/>
            <a:ext cx="7772400" cy="11430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Reforma bodového hodnocení: 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>
                <a:solidFill>
                  <a:srgbClr val="FF0000"/>
                </a:solidFill>
              </a:rPr>
              <a:t>Nový pohled na penalizaci řidičů</a:t>
            </a:r>
          </a:p>
        </p:txBody>
      </p:sp>
      <p:sp>
        <p:nvSpPr>
          <p:cNvPr id="3076" name="Zástupný obsah 2">
            <a:extLst>
              <a:ext uri="{FF2B5EF4-FFF2-40B4-BE49-F238E27FC236}">
                <a16:creationId xmlns:a16="http://schemas.microsoft.com/office/drawing/2014/main" id="{45EA3154-D410-425D-BCE2-BED9DF638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3800" u="sng" dirty="0"/>
              <a:t>Příklady přestupků 6 bodů: 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Řízení pod vlivem alkoholu/návykové látky, způsobení dopravní nehody s těžkými následky, jízda v protisměru na dálnici.</a:t>
            </a:r>
          </a:p>
          <a:p>
            <a:pPr marL="0" indent="0">
              <a:buNone/>
              <a:defRPr/>
            </a:pPr>
            <a:r>
              <a:rPr lang="cs-CZ" altLang="cs-CZ" sz="3800" u="sng" dirty="0"/>
              <a:t>4 bodů: 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Nepoužití bezpečnostního pásu/autosedačky pro děti, překročení rychlosti o 20 km/h v obci nebo o 30 km/h mimo obec,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držení telefonu při řízení.</a:t>
            </a:r>
          </a:p>
        </p:txBody>
      </p:sp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9A92D09C-01E6-580F-095D-D916BE227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985" y="225425"/>
            <a:ext cx="2334190" cy="172379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7F04C63-B7B6-160F-771E-6A63D2888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45" y="5457924"/>
            <a:ext cx="1973430" cy="14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2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CB4F87A-65BA-F904-9A0E-F883D5864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005" y="82798"/>
            <a:ext cx="1703095" cy="3082876"/>
          </a:xfrm>
          <a:prstGeom prst="rect">
            <a:avLst/>
          </a:prstGeom>
        </p:spPr>
      </p:pic>
      <p:sp>
        <p:nvSpPr>
          <p:cNvPr id="4099" name="Nadpis 1">
            <a:extLst>
              <a:ext uri="{FF2B5EF4-FFF2-40B4-BE49-F238E27FC236}">
                <a16:creationId xmlns:a16="http://schemas.microsoft.com/office/drawing/2014/main" id="{06EED3FD-6FBB-4628-93FA-EF3D51235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864" y="12700"/>
            <a:ext cx="7772400" cy="11430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Reforma bodového hodnocení: 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>
                <a:solidFill>
                  <a:srgbClr val="FF0000"/>
                </a:solidFill>
              </a:rPr>
              <a:t>Nový pohled na penalizaci řidičů</a:t>
            </a:r>
          </a:p>
        </p:txBody>
      </p:sp>
      <p:sp>
        <p:nvSpPr>
          <p:cNvPr id="3076" name="Zástupný obsah 2">
            <a:extLst>
              <a:ext uri="{FF2B5EF4-FFF2-40B4-BE49-F238E27FC236}">
                <a16:creationId xmlns:a16="http://schemas.microsoft.com/office/drawing/2014/main" id="{45EA3154-D410-425D-BCE2-BED9DF638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3800" dirty="0"/>
              <a:t>Většina přestupků, které byly dříve hodnoceny 7 body, bude nyní hodnocena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6 body.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Přestupek "Jízda na červenou, nezastavení na signál, pokyn 'Stůj!'" byl zvýšen z 5 na 6 bodů.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Překročení                        rychlosti o 20 km/h v obci                                 (30 km/h mimo obec) bylo zvýšeno z 3 na 4 body.</a:t>
            </a:r>
          </a:p>
        </p:txBody>
      </p:sp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FF3BD72D-3A80-C61E-69E6-DCDF94516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77072"/>
            <a:ext cx="3136508" cy="2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05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1">
            <a:extLst>
              <a:ext uri="{FF2B5EF4-FFF2-40B4-BE49-F238E27FC236}">
                <a16:creationId xmlns:a16="http://schemas.microsoft.com/office/drawing/2014/main" id="{06EED3FD-6FBB-4628-93FA-EF3D51235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864" y="12700"/>
            <a:ext cx="7772400" cy="11430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Reforma bodového hodnocení: 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>
                <a:solidFill>
                  <a:srgbClr val="FF0000"/>
                </a:solidFill>
              </a:rPr>
              <a:t>Nový pohled na penalizaci řidičů</a:t>
            </a:r>
          </a:p>
        </p:txBody>
      </p:sp>
      <p:sp>
        <p:nvSpPr>
          <p:cNvPr id="3076" name="Zástupný obsah 2">
            <a:extLst>
              <a:ext uri="{FF2B5EF4-FFF2-40B4-BE49-F238E27FC236}">
                <a16:creationId xmlns:a16="http://schemas.microsoft.com/office/drawing/2014/main" id="{45EA3154-D410-425D-BCE2-BED9DF638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cs-CZ" altLang="cs-CZ" sz="3800" u="sng" dirty="0"/>
              <a:t>Rozdělení přestupků podle nového bodového systému</a:t>
            </a:r>
          </a:p>
          <a:p>
            <a:pPr marL="0" indent="0">
              <a:buNone/>
              <a:defRPr/>
            </a:pPr>
            <a:r>
              <a:rPr lang="cs-CZ" altLang="cs-CZ" sz="3800" u="sng" dirty="0"/>
              <a:t>2 body: </a:t>
            </a:r>
            <a:r>
              <a:rPr lang="cs-CZ" altLang="cs-CZ" sz="3800" dirty="0"/>
              <a:t>Překročení rychlosti o méně než 10 km/h, omezení chodce, nezastavení vozidla před přechodem pro chodce.</a:t>
            </a:r>
          </a:p>
          <a:p>
            <a:pPr marL="0" indent="0">
              <a:buNone/>
              <a:defRPr/>
            </a:pPr>
            <a:r>
              <a:rPr lang="cs-CZ" altLang="cs-CZ" sz="3800" u="sng" dirty="0"/>
              <a:t>4 body: </a:t>
            </a:r>
            <a:r>
              <a:rPr lang="cs-CZ" altLang="cs-CZ" sz="3800" dirty="0"/>
              <a:t>Překročení rychlosti o 20 km/h v obci (30 km/h mimo obec), opuštění místa nehody, neprodlené nezastavení vozidla, neoznámení Policii ČR o nehodě, neprokázání totožnosti.</a:t>
            </a:r>
          </a:p>
        </p:txBody>
      </p:sp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947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1">
            <a:extLst>
              <a:ext uri="{FF2B5EF4-FFF2-40B4-BE49-F238E27FC236}">
                <a16:creationId xmlns:a16="http://schemas.microsoft.com/office/drawing/2014/main" id="{06EED3FD-6FBB-4628-93FA-EF3D51235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864" y="12700"/>
            <a:ext cx="7772400" cy="11430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Reforma bodového hodnocení: 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>
                <a:solidFill>
                  <a:srgbClr val="FF0000"/>
                </a:solidFill>
              </a:rPr>
              <a:t>Nový pohled na penalizaci řidičů</a:t>
            </a:r>
          </a:p>
        </p:txBody>
      </p:sp>
      <p:sp>
        <p:nvSpPr>
          <p:cNvPr id="3076" name="Zástupný obsah 2">
            <a:extLst>
              <a:ext uri="{FF2B5EF4-FFF2-40B4-BE49-F238E27FC236}">
                <a16:creationId xmlns:a16="http://schemas.microsoft.com/office/drawing/2014/main" id="{45EA3154-D410-425D-BCE2-BED9DF638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3800" u="sng" dirty="0"/>
              <a:t>6 bodů: </a:t>
            </a:r>
            <a:r>
              <a:rPr lang="cs-CZ" altLang="cs-CZ" sz="3800" dirty="0"/>
              <a:t>Jízda pod vlivem alkoholu/návykové látky (nad 0,3 ‰), stav vylučující způsobilost k řízení, odmítnutí testu na alkohol/návykové látky, vjíždění na železniční přejezd přes zákaz, otáčení/couvání/jízda v protisměru na dálnici, porušení zákazu předjíždění, "jízda na červenou", překročení rychlosti o 40 km/h v obci (50 km/h mimo obec), ohrožení chodce, dopravní nehoda s ublížením na zdraví..</a:t>
            </a:r>
          </a:p>
        </p:txBody>
      </p:sp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368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lovensko : HAVEX-auto s.r.o.">
            <a:extLst>
              <a:ext uri="{FF2B5EF4-FFF2-40B4-BE49-F238E27FC236}">
                <a16:creationId xmlns:a16="http://schemas.microsoft.com/office/drawing/2014/main" id="{972C04B9-55EB-9BE8-FC9F-DF9152053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447" y="1772816"/>
            <a:ext cx="258555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Nadpis 1">
            <a:extLst>
              <a:ext uri="{FF2B5EF4-FFF2-40B4-BE49-F238E27FC236}">
                <a16:creationId xmlns:a16="http://schemas.microsoft.com/office/drawing/2014/main" id="{06EED3FD-6FBB-4628-93FA-EF3D51235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864" y="12700"/>
            <a:ext cx="7772400" cy="11430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Řízení od 17 let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>
                <a:solidFill>
                  <a:srgbClr val="FF0000"/>
                </a:solidFill>
              </a:rPr>
              <a:t>Zkušební období pro mladé řidiče</a:t>
            </a:r>
          </a:p>
        </p:txBody>
      </p:sp>
      <p:sp>
        <p:nvSpPr>
          <p:cNvPr id="3076" name="Zástupný obsah 2">
            <a:extLst>
              <a:ext uri="{FF2B5EF4-FFF2-40B4-BE49-F238E27FC236}">
                <a16:creationId xmlns:a16="http://schemas.microsoft.com/office/drawing/2014/main" id="{45EA3154-D410-425D-BCE2-BED9DF638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3800" dirty="0"/>
              <a:t>Nově bude možnost získat řidičský průkaz skupiny B od 17 let. 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Kurz autoškoly může adept začít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v 15,5 letech.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 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Žadatel musí absolvovat standardní výcvik v autoškole a úspěšně složit závěrečné zkoušky. </a:t>
            </a:r>
          </a:p>
          <a:p>
            <a:pPr marL="0" indent="0">
              <a:buNone/>
              <a:defRPr/>
            </a:pPr>
            <a:r>
              <a:rPr lang="cs-CZ" altLang="cs-CZ" sz="3800" dirty="0"/>
              <a:t>Mladý řidič do 18 let smí řídit pouze pod dohledem zkušeného řidiče (mentora).</a:t>
            </a:r>
          </a:p>
        </p:txBody>
      </p:sp>
      <p:grpSp>
        <p:nvGrpSpPr>
          <p:cNvPr id="4101" name="Skupina 8">
            <a:extLst>
              <a:ext uri="{FF2B5EF4-FFF2-40B4-BE49-F238E27FC236}">
                <a16:creationId xmlns:a16="http://schemas.microsoft.com/office/drawing/2014/main" id="{5EE2BE0D-1950-4EE6-83F0-C9FF56F63C2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5425"/>
            <a:ext cx="1441450" cy="358775"/>
            <a:chOff x="251520" y="224793"/>
            <a:chExt cx="1440160" cy="360040"/>
          </a:xfrm>
        </p:grpSpPr>
        <p:pic>
          <p:nvPicPr>
            <p:cNvPr id="4102" name="Obrázek 6">
              <a:extLst>
                <a:ext uri="{FF2B5EF4-FFF2-40B4-BE49-F238E27FC236}">
                  <a16:creationId xmlns:a16="http://schemas.microsoft.com/office/drawing/2014/main" id="{188F536D-88F5-4450-BCCF-73C4D000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793"/>
              <a:ext cx="38969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ovéPole 11">
              <a:extLst>
                <a:ext uri="{FF2B5EF4-FFF2-40B4-BE49-F238E27FC236}">
                  <a16:creationId xmlns:a16="http://schemas.microsoft.com/office/drawing/2014/main" id="{F390710E-3E74-432E-9E8B-626B74F0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71681"/>
              <a:ext cx="1080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 i="1"/>
                <a:t>Kontrol s.r.o.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61151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2240</Words>
  <Application>Microsoft Office PowerPoint</Application>
  <PresentationFormat>Předvádění na obrazovce (4:3)</PresentationFormat>
  <Paragraphs>225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6" baseType="lpstr">
      <vt:lpstr>Times New Roman</vt:lpstr>
      <vt:lpstr>Default Design</vt:lpstr>
      <vt:lpstr>Školení řidičů „referentů“</vt:lpstr>
      <vt:lpstr>Prezentace aplikace PowerPoint</vt:lpstr>
      <vt:lpstr>Novela zákona o silničním provozu v roce 2024</vt:lpstr>
      <vt:lpstr>Reforma bodového hodnocení:  Nový pohled na penalizaci řidičů</vt:lpstr>
      <vt:lpstr>Reforma bodového hodnocení:  Nový pohled na penalizaci řidičů</vt:lpstr>
      <vt:lpstr>Reforma bodového hodnocení:  Nový pohled na penalizaci řidičů</vt:lpstr>
      <vt:lpstr>Reforma bodového hodnocení:  Nový pohled na penalizaci řidičů</vt:lpstr>
      <vt:lpstr>Reforma bodového hodnocení:  Nový pohled na penalizaci řidičů</vt:lpstr>
      <vt:lpstr>Řízení od 17 let Zkušební období pro mladé řidiče</vt:lpstr>
      <vt:lpstr>Rychlost na dálnici Nový limit až 150 km/h na některých úsecích</vt:lpstr>
      <vt:lpstr>Tvrdší postihy Zpřísnění sankcí za vážné provinění</vt:lpstr>
      <vt:lpstr>Tvrdší postihy Zpřísnění sankcí za vážné provinění</vt:lpstr>
      <vt:lpstr>Tvrdší postihy Zpřísnění sankcí za vážné provinění</vt:lpstr>
      <vt:lpstr>Tvrdší postihy Zpřísnění sankcí za vážné provinění</vt:lpstr>
      <vt:lpstr>Tvrdší postihy Zpřísnění sankcí za vážné provinění</vt:lpstr>
      <vt:lpstr>Tvrdší postihy Zpřísnění sankcí za vážné provinění</vt:lpstr>
      <vt:lpstr>Tvrdší postihy Zpřísnění sankcí za vážné provinění</vt:lpstr>
      <vt:lpstr>2 nejzávažnější přestupky = odebrání řidičáku</vt:lpstr>
      <vt:lpstr>2 nejzávažnější přestupky = odebrání řidičáku</vt:lpstr>
      <vt:lpstr>2 nejzávažnější přestupky = odebrání řidičáku</vt:lpstr>
      <vt:lpstr>3 středně závažné přestupky = odebrání řidičáku</vt:lpstr>
      <vt:lpstr>„dopravní značky platné od 1.1.2024“ </vt:lpstr>
      <vt:lpstr>„Sdílená zóna“   (dopravní značka IZ 10a)</vt:lpstr>
      <vt:lpstr>„Parkoviště P+D“  (Park &amp; Drive - Nová dopravní značka IP 30f )</vt:lpstr>
      <vt:lpstr>„P+R (Park &amp; Ride) “  Parkoviště P+R – zaparkuj a jeď (platná dopravní značka IP 13d )</vt:lpstr>
      <vt:lpstr>„Parkoviště P+D“  (Park &amp; Drive - Platná dopravní značka IP 30f )</vt:lpstr>
      <vt:lpstr>„Bezpečný odstup“ (Úprava vizuální podoby dopravní značky IP 32)</vt:lpstr>
      <vt:lpstr>„Servisní místo pro sanitaci hygienických zařízení obytných vozidel“  (dopravní značka IJ 15)</vt:lpstr>
      <vt:lpstr>„Servisní místo pro sanitaci hygienických zařízení obytných vozidel“  (dopravní značka IJ 15)</vt:lpstr>
      <vt:lpstr>„Terénní sociální služba“ (Zavedení speciálního označení vozidla O 5c)</vt:lpstr>
      <vt:lpstr>„Nová podoba piktogramů e-auta. a e-koloběžky“ </vt:lpstr>
      <vt:lpstr>„zastavovací terč pro střídavý provoz. “ </vt:lpstr>
      <vt:lpstr>„Návěst pro cyklisty“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BOZP</dc:title>
  <dc:creator>Jitka</dc:creator>
  <cp:lastModifiedBy>Jana</cp:lastModifiedBy>
  <cp:revision>112</cp:revision>
  <cp:lastPrinted>2022-03-18T19:19:55Z</cp:lastPrinted>
  <dcterms:created xsi:type="dcterms:W3CDTF">2011-12-11T16:39:50Z</dcterms:created>
  <dcterms:modified xsi:type="dcterms:W3CDTF">2024-01-03T08:16:29Z</dcterms:modified>
</cp:coreProperties>
</file>