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A46940-DE61-48F1-8491-36FEA8012E05}"/>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7E409EFC-2C7D-496A-A536-12B48DDA44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3D86985A-5FF0-45B3-99DF-A748F101950C}"/>
              </a:ext>
            </a:extLst>
          </p:cNvPr>
          <p:cNvSpPr>
            <a:spLocks noGrp="1"/>
          </p:cNvSpPr>
          <p:nvPr>
            <p:ph type="dt" sz="half" idx="10"/>
          </p:nvPr>
        </p:nvSpPr>
        <p:spPr/>
        <p:txBody>
          <a:bodyPr/>
          <a:lstStyle/>
          <a:p>
            <a:fld id="{6F3064A0-6621-4B43-AA06-A42F6B6876E4}" type="datetimeFigureOut">
              <a:rPr lang="cs-CZ" smtClean="0"/>
              <a:t>24.08.2021</a:t>
            </a:fld>
            <a:endParaRPr lang="cs-CZ"/>
          </a:p>
        </p:txBody>
      </p:sp>
      <p:sp>
        <p:nvSpPr>
          <p:cNvPr id="5" name="Zástupný symbol pro zápatí 4">
            <a:extLst>
              <a:ext uri="{FF2B5EF4-FFF2-40B4-BE49-F238E27FC236}">
                <a16:creationId xmlns:a16="http://schemas.microsoft.com/office/drawing/2014/main" id="{FF675806-37BF-4E1A-8781-9DBA8BE514C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43A8F8A-855C-4959-AEE9-6693AE8A714C}"/>
              </a:ext>
            </a:extLst>
          </p:cNvPr>
          <p:cNvSpPr>
            <a:spLocks noGrp="1"/>
          </p:cNvSpPr>
          <p:nvPr>
            <p:ph type="sldNum" sz="quarter" idx="12"/>
          </p:nvPr>
        </p:nvSpPr>
        <p:spPr/>
        <p:txBody>
          <a:bodyPr/>
          <a:lstStyle/>
          <a:p>
            <a:fld id="{F6EEDEA0-9E86-4860-9BED-25FE6B1FA7F7}" type="slidenum">
              <a:rPr lang="cs-CZ" smtClean="0"/>
              <a:t>‹#›</a:t>
            </a:fld>
            <a:endParaRPr lang="cs-CZ"/>
          </a:p>
        </p:txBody>
      </p:sp>
    </p:spTree>
    <p:extLst>
      <p:ext uri="{BB962C8B-B14F-4D97-AF65-F5344CB8AC3E}">
        <p14:creationId xmlns:p14="http://schemas.microsoft.com/office/powerpoint/2010/main" val="1521820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E317BB-EB3F-4CFA-BC30-2764082FA40B}"/>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A05A45B4-D448-4283-A32F-829FF71D59CA}"/>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6342F29-DC81-47AC-B5C6-5CD3A4BD40EE}"/>
              </a:ext>
            </a:extLst>
          </p:cNvPr>
          <p:cNvSpPr>
            <a:spLocks noGrp="1"/>
          </p:cNvSpPr>
          <p:nvPr>
            <p:ph type="dt" sz="half" idx="10"/>
          </p:nvPr>
        </p:nvSpPr>
        <p:spPr/>
        <p:txBody>
          <a:bodyPr/>
          <a:lstStyle/>
          <a:p>
            <a:fld id="{6F3064A0-6621-4B43-AA06-A42F6B6876E4}" type="datetimeFigureOut">
              <a:rPr lang="cs-CZ" smtClean="0"/>
              <a:t>24.08.2021</a:t>
            </a:fld>
            <a:endParaRPr lang="cs-CZ"/>
          </a:p>
        </p:txBody>
      </p:sp>
      <p:sp>
        <p:nvSpPr>
          <p:cNvPr id="5" name="Zástupný symbol pro zápatí 4">
            <a:extLst>
              <a:ext uri="{FF2B5EF4-FFF2-40B4-BE49-F238E27FC236}">
                <a16:creationId xmlns:a16="http://schemas.microsoft.com/office/drawing/2014/main" id="{56A17CD1-7173-4E95-8915-635A9E97802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63A060E-8B7F-4AD7-9BCD-1ACCA99E8295}"/>
              </a:ext>
            </a:extLst>
          </p:cNvPr>
          <p:cNvSpPr>
            <a:spLocks noGrp="1"/>
          </p:cNvSpPr>
          <p:nvPr>
            <p:ph type="sldNum" sz="quarter" idx="12"/>
          </p:nvPr>
        </p:nvSpPr>
        <p:spPr/>
        <p:txBody>
          <a:bodyPr/>
          <a:lstStyle/>
          <a:p>
            <a:fld id="{F6EEDEA0-9E86-4860-9BED-25FE6B1FA7F7}" type="slidenum">
              <a:rPr lang="cs-CZ" smtClean="0"/>
              <a:t>‹#›</a:t>
            </a:fld>
            <a:endParaRPr lang="cs-CZ"/>
          </a:p>
        </p:txBody>
      </p:sp>
    </p:spTree>
    <p:extLst>
      <p:ext uri="{BB962C8B-B14F-4D97-AF65-F5344CB8AC3E}">
        <p14:creationId xmlns:p14="http://schemas.microsoft.com/office/powerpoint/2010/main" val="107401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A6271F10-4A0C-4C0E-9917-7044BE38C451}"/>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AD4C7AD2-C317-47C3-8226-896DBD85C605}"/>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C40293A-ACC6-4C33-B71E-814F06B1C2DD}"/>
              </a:ext>
            </a:extLst>
          </p:cNvPr>
          <p:cNvSpPr>
            <a:spLocks noGrp="1"/>
          </p:cNvSpPr>
          <p:nvPr>
            <p:ph type="dt" sz="half" idx="10"/>
          </p:nvPr>
        </p:nvSpPr>
        <p:spPr/>
        <p:txBody>
          <a:bodyPr/>
          <a:lstStyle/>
          <a:p>
            <a:fld id="{6F3064A0-6621-4B43-AA06-A42F6B6876E4}" type="datetimeFigureOut">
              <a:rPr lang="cs-CZ" smtClean="0"/>
              <a:t>24.08.2021</a:t>
            </a:fld>
            <a:endParaRPr lang="cs-CZ"/>
          </a:p>
        </p:txBody>
      </p:sp>
      <p:sp>
        <p:nvSpPr>
          <p:cNvPr id="5" name="Zástupný symbol pro zápatí 4">
            <a:extLst>
              <a:ext uri="{FF2B5EF4-FFF2-40B4-BE49-F238E27FC236}">
                <a16:creationId xmlns:a16="http://schemas.microsoft.com/office/drawing/2014/main" id="{19B8EFAD-7FE2-47B7-B7E5-02D27249D9A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D2FB4C9-F87A-4696-8F26-1A448B40D1A5}"/>
              </a:ext>
            </a:extLst>
          </p:cNvPr>
          <p:cNvSpPr>
            <a:spLocks noGrp="1"/>
          </p:cNvSpPr>
          <p:nvPr>
            <p:ph type="sldNum" sz="quarter" idx="12"/>
          </p:nvPr>
        </p:nvSpPr>
        <p:spPr/>
        <p:txBody>
          <a:bodyPr/>
          <a:lstStyle/>
          <a:p>
            <a:fld id="{F6EEDEA0-9E86-4860-9BED-25FE6B1FA7F7}" type="slidenum">
              <a:rPr lang="cs-CZ" smtClean="0"/>
              <a:t>‹#›</a:t>
            </a:fld>
            <a:endParaRPr lang="cs-CZ"/>
          </a:p>
        </p:txBody>
      </p:sp>
    </p:spTree>
    <p:extLst>
      <p:ext uri="{BB962C8B-B14F-4D97-AF65-F5344CB8AC3E}">
        <p14:creationId xmlns:p14="http://schemas.microsoft.com/office/powerpoint/2010/main" val="3121734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B32761-2603-4D24-A4D4-FB0D23F48B33}"/>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0731348-2665-4063-BDDF-F73E2C2C11F8}"/>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77E63968-096B-49C0-AF2B-78E7273FABA5}"/>
              </a:ext>
            </a:extLst>
          </p:cNvPr>
          <p:cNvSpPr>
            <a:spLocks noGrp="1"/>
          </p:cNvSpPr>
          <p:nvPr>
            <p:ph type="dt" sz="half" idx="10"/>
          </p:nvPr>
        </p:nvSpPr>
        <p:spPr/>
        <p:txBody>
          <a:bodyPr/>
          <a:lstStyle/>
          <a:p>
            <a:fld id="{6F3064A0-6621-4B43-AA06-A42F6B6876E4}" type="datetimeFigureOut">
              <a:rPr lang="cs-CZ" smtClean="0"/>
              <a:t>24.08.2021</a:t>
            </a:fld>
            <a:endParaRPr lang="cs-CZ"/>
          </a:p>
        </p:txBody>
      </p:sp>
      <p:sp>
        <p:nvSpPr>
          <p:cNvPr id="5" name="Zástupný symbol pro zápatí 4">
            <a:extLst>
              <a:ext uri="{FF2B5EF4-FFF2-40B4-BE49-F238E27FC236}">
                <a16:creationId xmlns:a16="http://schemas.microsoft.com/office/drawing/2014/main" id="{6EFA08E6-3B6F-4942-AC60-C320F64ECFF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7D8C4FA-610C-4A92-BE90-D82465843096}"/>
              </a:ext>
            </a:extLst>
          </p:cNvPr>
          <p:cNvSpPr>
            <a:spLocks noGrp="1"/>
          </p:cNvSpPr>
          <p:nvPr>
            <p:ph type="sldNum" sz="quarter" idx="12"/>
          </p:nvPr>
        </p:nvSpPr>
        <p:spPr/>
        <p:txBody>
          <a:bodyPr/>
          <a:lstStyle/>
          <a:p>
            <a:fld id="{F6EEDEA0-9E86-4860-9BED-25FE6B1FA7F7}" type="slidenum">
              <a:rPr lang="cs-CZ" smtClean="0"/>
              <a:t>‹#›</a:t>
            </a:fld>
            <a:endParaRPr lang="cs-CZ"/>
          </a:p>
        </p:txBody>
      </p:sp>
    </p:spTree>
    <p:extLst>
      <p:ext uri="{BB962C8B-B14F-4D97-AF65-F5344CB8AC3E}">
        <p14:creationId xmlns:p14="http://schemas.microsoft.com/office/powerpoint/2010/main" val="2479684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43BC32-C847-4486-B3B1-FA580B9FC2B4}"/>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13735EAA-15C2-4125-9634-DE2936B185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E351F446-4E6F-46D1-B579-A781057A879F}"/>
              </a:ext>
            </a:extLst>
          </p:cNvPr>
          <p:cNvSpPr>
            <a:spLocks noGrp="1"/>
          </p:cNvSpPr>
          <p:nvPr>
            <p:ph type="dt" sz="half" idx="10"/>
          </p:nvPr>
        </p:nvSpPr>
        <p:spPr/>
        <p:txBody>
          <a:bodyPr/>
          <a:lstStyle/>
          <a:p>
            <a:fld id="{6F3064A0-6621-4B43-AA06-A42F6B6876E4}" type="datetimeFigureOut">
              <a:rPr lang="cs-CZ" smtClean="0"/>
              <a:t>24.08.2021</a:t>
            </a:fld>
            <a:endParaRPr lang="cs-CZ"/>
          </a:p>
        </p:txBody>
      </p:sp>
      <p:sp>
        <p:nvSpPr>
          <p:cNvPr id="5" name="Zástupný symbol pro zápatí 4">
            <a:extLst>
              <a:ext uri="{FF2B5EF4-FFF2-40B4-BE49-F238E27FC236}">
                <a16:creationId xmlns:a16="http://schemas.microsoft.com/office/drawing/2014/main" id="{AFE80DDF-60E9-43AE-A2C9-279F368FF02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DA90565A-6B6E-49B8-8794-8EE05D84A006}"/>
              </a:ext>
            </a:extLst>
          </p:cNvPr>
          <p:cNvSpPr>
            <a:spLocks noGrp="1"/>
          </p:cNvSpPr>
          <p:nvPr>
            <p:ph type="sldNum" sz="quarter" idx="12"/>
          </p:nvPr>
        </p:nvSpPr>
        <p:spPr/>
        <p:txBody>
          <a:bodyPr/>
          <a:lstStyle/>
          <a:p>
            <a:fld id="{F6EEDEA0-9E86-4860-9BED-25FE6B1FA7F7}" type="slidenum">
              <a:rPr lang="cs-CZ" smtClean="0"/>
              <a:t>‹#›</a:t>
            </a:fld>
            <a:endParaRPr lang="cs-CZ"/>
          </a:p>
        </p:txBody>
      </p:sp>
    </p:spTree>
    <p:extLst>
      <p:ext uri="{BB962C8B-B14F-4D97-AF65-F5344CB8AC3E}">
        <p14:creationId xmlns:p14="http://schemas.microsoft.com/office/powerpoint/2010/main" val="2849214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93DE748-E1E4-4FC4-8774-7E209E49FCF6}"/>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EDBD324D-72E4-407C-B1A5-6B4E8A03277D}"/>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9C09A9C8-D260-46A5-A790-A1EDECE99D36}"/>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A6BDEE52-5F55-4A7F-9C87-E617BF6B2B9F}"/>
              </a:ext>
            </a:extLst>
          </p:cNvPr>
          <p:cNvSpPr>
            <a:spLocks noGrp="1"/>
          </p:cNvSpPr>
          <p:nvPr>
            <p:ph type="dt" sz="half" idx="10"/>
          </p:nvPr>
        </p:nvSpPr>
        <p:spPr/>
        <p:txBody>
          <a:bodyPr/>
          <a:lstStyle/>
          <a:p>
            <a:fld id="{6F3064A0-6621-4B43-AA06-A42F6B6876E4}" type="datetimeFigureOut">
              <a:rPr lang="cs-CZ" smtClean="0"/>
              <a:t>24.08.2021</a:t>
            </a:fld>
            <a:endParaRPr lang="cs-CZ"/>
          </a:p>
        </p:txBody>
      </p:sp>
      <p:sp>
        <p:nvSpPr>
          <p:cNvPr id="6" name="Zástupný symbol pro zápatí 5">
            <a:extLst>
              <a:ext uri="{FF2B5EF4-FFF2-40B4-BE49-F238E27FC236}">
                <a16:creationId xmlns:a16="http://schemas.microsoft.com/office/drawing/2014/main" id="{785B7CD0-B9DA-46FB-815A-83356116FE92}"/>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B07E265A-F668-4339-9393-0D8C52512380}"/>
              </a:ext>
            </a:extLst>
          </p:cNvPr>
          <p:cNvSpPr>
            <a:spLocks noGrp="1"/>
          </p:cNvSpPr>
          <p:nvPr>
            <p:ph type="sldNum" sz="quarter" idx="12"/>
          </p:nvPr>
        </p:nvSpPr>
        <p:spPr/>
        <p:txBody>
          <a:bodyPr/>
          <a:lstStyle/>
          <a:p>
            <a:fld id="{F6EEDEA0-9E86-4860-9BED-25FE6B1FA7F7}" type="slidenum">
              <a:rPr lang="cs-CZ" smtClean="0"/>
              <a:t>‹#›</a:t>
            </a:fld>
            <a:endParaRPr lang="cs-CZ"/>
          </a:p>
        </p:txBody>
      </p:sp>
    </p:spTree>
    <p:extLst>
      <p:ext uri="{BB962C8B-B14F-4D97-AF65-F5344CB8AC3E}">
        <p14:creationId xmlns:p14="http://schemas.microsoft.com/office/powerpoint/2010/main" val="4012430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B0224A-F2A3-4569-B985-60AC348AAB7D}"/>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A860F887-6801-481A-821F-948302D652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830D44EF-9B68-4BD8-94AA-0E877BB8D761}"/>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8BFD3952-AADB-4375-8A5C-6F82C87891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83A7F204-6424-41DD-B8A9-C26BD6D878B4}"/>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F56F1D95-2FD9-4B3F-8BD0-96342FFE1E75}"/>
              </a:ext>
            </a:extLst>
          </p:cNvPr>
          <p:cNvSpPr>
            <a:spLocks noGrp="1"/>
          </p:cNvSpPr>
          <p:nvPr>
            <p:ph type="dt" sz="half" idx="10"/>
          </p:nvPr>
        </p:nvSpPr>
        <p:spPr/>
        <p:txBody>
          <a:bodyPr/>
          <a:lstStyle/>
          <a:p>
            <a:fld id="{6F3064A0-6621-4B43-AA06-A42F6B6876E4}" type="datetimeFigureOut">
              <a:rPr lang="cs-CZ" smtClean="0"/>
              <a:t>24.08.2021</a:t>
            </a:fld>
            <a:endParaRPr lang="cs-CZ"/>
          </a:p>
        </p:txBody>
      </p:sp>
      <p:sp>
        <p:nvSpPr>
          <p:cNvPr id="8" name="Zástupný symbol pro zápatí 7">
            <a:extLst>
              <a:ext uri="{FF2B5EF4-FFF2-40B4-BE49-F238E27FC236}">
                <a16:creationId xmlns:a16="http://schemas.microsoft.com/office/drawing/2014/main" id="{8EBD6E93-B602-4F10-B46D-E24C6D93F4FE}"/>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2A64779D-4503-4E17-8AAA-F6339F4C57A1}"/>
              </a:ext>
            </a:extLst>
          </p:cNvPr>
          <p:cNvSpPr>
            <a:spLocks noGrp="1"/>
          </p:cNvSpPr>
          <p:nvPr>
            <p:ph type="sldNum" sz="quarter" idx="12"/>
          </p:nvPr>
        </p:nvSpPr>
        <p:spPr/>
        <p:txBody>
          <a:bodyPr/>
          <a:lstStyle/>
          <a:p>
            <a:fld id="{F6EEDEA0-9E86-4860-9BED-25FE6B1FA7F7}" type="slidenum">
              <a:rPr lang="cs-CZ" smtClean="0"/>
              <a:t>‹#›</a:t>
            </a:fld>
            <a:endParaRPr lang="cs-CZ"/>
          </a:p>
        </p:txBody>
      </p:sp>
    </p:spTree>
    <p:extLst>
      <p:ext uri="{BB962C8B-B14F-4D97-AF65-F5344CB8AC3E}">
        <p14:creationId xmlns:p14="http://schemas.microsoft.com/office/powerpoint/2010/main" val="633712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45CC45-96DB-428F-AC83-D1E547EDBA6A}"/>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9F05B7FE-67D8-466C-90F9-B3E7D86891FD}"/>
              </a:ext>
            </a:extLst>
          </p:cNvPr>
          <p:cNvSpPr>
            <a:spLocks noGrp="1"/>
          </p:cNvSpPr>
          <p:nvPr>
            <p:ph type="dt" sz="half" idx="10"/>
          </p:nvPr>
        </p:nvSpPr>
        <p:spPr/>
        <p:txBody>
          <a:bodyPr/>
          <a:lstStyle/>
          <a:p>
            <a:fld id="{6F3064A0-6621-4B43-AA06-A42F6B6876E4}" type="datetimeFigureOut">
              <a:rPr lang="cs-CZ" smtClean="0"/>
              <a:t>24.08.2021</a:t>
            </a:fld>
            <a:endParaRPr lang="cs-CZ"/>
          </a:p>
        </p:txBody>
      </p:sp>
      <p:sp>
        <p:nvSpPr>
          <p:cNvPr id="4" name="Zástupný symbol pro zápatí 3">
            <a:extLst>
              <a:ext uri="{FF2B5EF4-FFF2-40B4-BE49-F238E27FC236}">
                <a16:creationId xmlns:a16="http://schemas.microsoft.com/office/drawing/2014/main" id="{953A38EC-8E3A-4828-AE2A-71C205549F96}"/>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60BC9A53-DC51-43CA-8C99-77553F1E85DB}"/>
              </a:ext>
            </a:extLst>
          </p:cNvPr>
          <p:cNvSpPr>
            <a:spLocks noGrp="1"/>
          </p:cNvSpPr>
          <p:nvPr>
            <p:ph type="sldNum" sz="quarter" idx="12"/>
          </p:nvPr>
        </p:nvSpPr>
        <p:spPr/>
        <p:txBody>
          <a:bodyPr/>
          <a:lstStyle/>
          <a:p>
            <a:fld id="{F6EEDEA0-9E86-4860-9BED-25FE6B1FA7F7}" type="slidenum">
              <a:rPr lang="cs-CZ" smtClean="0"/>
              <a:t>‹#›</a:t>
            </a:fld>
            <a:endParaRPr lang="cs-CZ"/>
          </a:p>
        </p:txBody>
      </p:sp>
    </p:spTree>
    <p:extLst>
      <p:ext uri="{BB962C8B-B14F-4D97-AF65-F5344CB8AC3E}">
        <p14:creationId xmlns:p14="http://schemas.microsoft.com/office/powerpoint/2010/main" val="541410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4EAD1334-88CA-4598-BE4E-52AD9BED9C03}"/>
              </a:ext>
            </a:extLst>
          </p:cNvPr>
          <p:cNvSpPr>
            <a:spLocks noGrp="1"/>
          </p:cNvSpPr>
          <p:nvPr>
            <p:ph type="dt" sz="half" idx="10"/>
          </p:nvPr>
        </p:nvSpPr>
        <p:spPr/>
        <p:txBody>
          <a:bodyPr/>
          <a:lstStyle/>
          <a:p>
            <a:fld id="{6F3064A0-6621-4B43-AA06-A42F6B6876E4}" type="datetimeFigureOut">
              <a:rPr lang="cs-CZ" smtClean="0"/>
              <a:t>24.08.2021</a:t>
            </a:fld>
            <a:endParaRPr lang="cs-CZ"/>
          </a:p>
        </p:txBody>
      </p:sp>
      <p:sp>
        <p:nvSpPr>
          <p:cNvPr id="3" name="Zástupný symbol pro zápatí 2">
            <a:extLst>
              <a:ext uri="{FF2B5EF4-FFF2-40B4-BE49-F238E27FC236}">
                <a16:creationId xmlns:a16="http://schemas.microsoft.com/office/drawing/2014/main" id="{44A601F3-F163-4D6E-A9CE-E441564624CA}"/>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C8B10B8A-762E-4A36-A053-84F8B47FD455}"/>
              </a:ext>
            </a:extLst>
          </p:cNvPr>
          <p:cNvSpPr>
            <a:spLocks noGrp="1"/>
          </p:cNvSpPr>
          <p:nvPr>
            <p:ph type="sldNum" sz="quarter" idx="12"/>
          </p:nvPr>
        </p:nvSpPr>
        <p:spPr/>
        <p:txBody>
          <a:bodyPr/>
          <a:lstStyle/>
          <a:p>
            <a:fld id="{F6EEDEA0-9E86-4860-9BED-25FE6B1FA7F7}" type="slidenum">
              <a:rPr lang="cs-CZ" smtClean="0"/>
              <a:t>‹#›</a:t>
            </a:fld>
            <a:endParaRPr lang="cs-CZ"/>
          </a:p>
        </p:txBody>
      </p:sp>
    </p:spTree>
    <p:extLst>
      <p:ext uri="{BB962C8B-B14F-4D97-AF65-F5344CB8AC3E}">
        <p14:creationId xmlns:p14="http://schemas.microsoft.com/office/powerpoint/2010/main" val="1026060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EC8D71-6A94-472E-8BB1-FED74F1B9C43}"/>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0DFB23BD-6DDE-4A2A-B722-430A7C20B4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BE9B6727-D91A-422C-9EF6-C23241A1D3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4BD3BED2-6D5A-45FC-BED3-B498488A7488}"/>
              </a:ext>
            </a:extLst>
          </p:cNvPr>
          <p:cNvSpPr>
            <a:spLocks noGrp="1"/>
          </p:cNvSpPr>
          <p:nvPr>
            <p:ph type="dt" sz="half" idx="10"/>
          </p:nvPr>
        </p:nvSpPr>
        <p:spPr/>
        <p:txBody>
          <a:bodyPr/>
          <a:lstStyle/>
          <a:p>
            <a:fld id="{6F3064A0-6621-4B43-AA06-A42F6B6876E4}" type="datetimeFigureOut">
              <a:rPr lang="cs-CZ" smtClean="0"/>
              <a:t>24.08.2021</a:t>
            </a:fld>
            <a:endParaRPr lang="cs-CZ"/>
          </a:p>
        </p:txBody>
      </p:sp>
      <p:sp>
        <p:nvSpPr>
          <p:cNvPr id="6" name="Zástupný symbol pro zápatí 5">
            <a:extLst>
              <a:ext uri="{FF2B5EF4-FFF2-40B4-BE49-F238E27FC236}">
                <a16:creationId xmlns:a16="http://schemas.microsoft.com/office/drawing/2014/main" id="{0CB95B19-F995-4CA7-91CF-4AD0A3FD96A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64D640CC-8F59-45E6-B8A6-63F7239B3E86}"/>
              </a:ext>
            </a:extLst>
          </p:cNvPr>
          <p:cNvSpPr>
            <a:spLocks noGrp="1"/>
          </p:cNvSpPr>
          <p:nvPr>
            <p:ph type="sldNum" sz="quarter" idx="12"/>
          </p:nvPr>
        </p:nvSpPr>
        <p:spPr/>
        <p:txBody>
          <a:bodyPr/>
          <a:lstStyle/>
          <a:p>
            <a:fld id="{F6EEDEA0-9E86-4860-9BED-25FE6B1FA7F7}" type="slidenum">
              <a:rPr lang="cs-CZ" smtClean="0"/>
              <a:t>‹#›</a:t>
            </a:fld>
            <a:endParaRPr lang="cs-CZ"/>
          </a:p>
        </p:txBody>
      </p:sp>
    </p:spTree>
    <p:extLst>
      <p:ext uri="{BB962C8B-B14F-4D97-AF65-F5344CB8AC3E}">
        <p14:creationId xmlns:p14="http://schemas.microsoft.com/office/powerpoint/2010/main" val="3559482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983F6A-5B5E-4F75-851F-EDB3D0E10085}"/>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E88D616B-9F7A-4EBD-892A-B4B9FB3418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89B2B6E3-7A37-43D6-88FB-DDC363A7E8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E0701345-C558-4C39-A13C-5E0FA22175C4}"/>
              </a:ext>
            </a:extLst>
          </p:cNvPr>
          <p:cNvSpPr>
            <a:spLocks noGrp="1"/>
          </p:cNvSpPr>
          <p:nvPr>
            <p:ph type="dt" sz="half" idx="10"/>
          </p:nvPr>
        </p:nvSpPr>
        <p:spPr/>
        <p:txBody>
          <a:bodyPr/>
          <a:lstStyle/>
          <a:p>
            <a:fld id="{6F3064A0-6621-4B43-AA06-A42F6B6876E4}" type="datetimeFigureOut">
              <a:rPr lang="cs-CZ" smtClean="0"/>
              <a:t>24.08.2021</a:t>
            </a:fld>
            <a:endParaRPr lang="cs-CZ"/>
          </a:p>
        </p:txBody>
      </p:sp>
      <p:sp>
        <p:nvSpPr>
          <p:cNvPr id="6" name="Zástupný symbol pro zápatí 5">
            <a:extLst>
              <a:ext uri="{FF2B5EF4-FFF2-40B4-BE49-F238E27FC236}">
                <a16:creationId xmlns:a16="http://schemas.microsoft.com/office/drawing/2014/main" id="{7073D4F9-5E87-4BBE-B98E-207AEE898EEE}"/>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92B73EE0-AB1D-4577-BE05-4872EB8C405F}"/>
              </a:ext>
            </a:extLst>
          </p:cNvPr>
          <p:cNvSpPr>
            <a:spLocks noGrp="1"/>
          </p:cNvSpPr>
          <p:nvPr>
            <p:ph type="sldNum" sz="quarter" idx="12"/>
          </p:nvPr>
        </p:nvSpPr>
        <p:spPr/>
        <p:txBody>
          <a:bodyPr/>
          <a:lstStyle/>
          <a:p>
            <a:fld id="{F6EEDEA0-9E86-4860-9BED-25FE6B1FA7F7}" type="slidenum">
              <a:rPr lang="cs-CZ" smtClean="0"/>
              <a:t>‹#›</a:t>
            </a:fld>
            <a:endParaRPr lang="cs-CZ"/>
          </a:p>
        </p:txBody>
      </p:sp>
    </p:spTree>
    <p:extLst>
      <p:ext uri="{BB962C8B-B14F-4D97-AF65-F5344CB8AC3E}">
        <p14:creationId xmlns:p14="http://schemas.microsoft.com/office/powerpoint/2010/main" val="3708287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CCD9E3A5-6F5A-4BD5-89E5-D064E6155B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6A8A37BB-2C91-4D28-BCF8-D743E14CCF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6544F08D-3722-49DB-981A-AC339AE817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3064A0-6621-4B43-AA06-A42F6B6876E4}" type="datetimeFigureOut">
              <a:rPr lang="cs-CZ" smtClean="0"/>
              <a:t>24.08.2021</a:t>
            </a:fld>
            <a:endParaRPr lang="cs-CZ"/>
          </a:p>
        </p:txBody>
      </p:sp>
      <p:sp>
        <p:nvSpPr>
          <p:cNvPr id="5" name="Zástupný symbol pro zápatí 4">
            <a:extLst>
              <a:ext uri="{FF2B5EF4-FFF2-40B4-BE49-F238E27FC236}">
                <a16:creationId xmlns:a16="http://schemas.microsoft.com/office/drawing/2014/main" id="{22BFBFCC-7C9A-47F1-91CD-257D1A3F2A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A74BD268-102F-4437-A118-FFA1034E95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EEDEA0-9E86-4860-9BED-25FE6B1FA7F7}" type="slidenum">
              <a:rPr lang="cs-CZ" smtClean="0"/>
              <a:t>‹#›</a:t>
            </a:fld>
            <a:endParaRPr lang="cs-CZ"/>
          </a:p>
        </p:txBody>
      </p:sp>
    </p:spTree>
    <p:extLst>
      <p:ext uri="{BB962C8B-B14F-4D97-AF65-F5344CB8AC3E}">
        <p14:creationId xmlns:p14="http://schemas.microsoft.com/office/powerpoint/2010/main" val="3065255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hyperlink" Target="https://www.koordinacebozp.cz/aktuality/zasady-bezpecnosti-prace-pri-pouzivani-zebriku/#kap_7" TargetMode="External"/><Relationship Id="rId3" Type="http://schemas.openxmlformats.org/officeDocument/2006/relationships/hyperlink" Target="https://www.koordinacebozp.cz/aktuality/zasady-bezpecnosti-prace-pri-pouzivani-zebriku/#kap_2" TargetMode="External"/><Relationship Id="rId7" Type="http://schemas.openxmlformats.org/officeDocument/2006/relationships/hyperlink" Target="https://www.koordinacebozp.cz/aktuality/zasady-bezpecnosti-prace-pri-pouzivani-zebriku/#kap_6" TargetMode="External"/><Relationship Id="rId2" Type="http://schemas.openxmlformats.org/officeDocument/2006/relationships/hyperlink" Target="https://www.koordinacebozp.cz/aktuality/zasady-bezpecnosti-prace-pri-pouzivani-zebriku/#kap_1" TargetMode="External"/><Relationship Id="rId1" Type="http://schemas.openxmlformats.org/officeDocument/2006/relationships/slideLayout" Target="../slideLayouts/slideLayout2.xml"/><Relationship Id="rId6" Type="http://schemas.openxmlformats.org/officeDocument/2006/relationships/hyperlink" Target="https://www.koordinacebozp.cz/aktuality/zasady-bezpecnosti-prace-pri-pouzivani-zebriku/#kap_5" TargetMode="External"/><Relationship Id="rId11" Type="http://schemas.openxmlformats.org/officeDocument/2006/relationships/hyperlink" Target="https://www.koordinacebozp.cz/aktuality/zasady-bezpecnosti-prace-pri-pouzivani-zebriku/#kap_10" TargetMode="External"/><Relationship Id="rId5" Type="http://schemas.openxmlformats.org/officeDocument/2006/relationships/hyperlink" Target="https://www.koordinacebozp.cz/aktuality/zasady-bezpecnosti-prace-pri-pouzivani-zebriku/#kap_4" TargetMode="External"/><Relationship Id="rId10" Type="http://schemas.openxmlformats.org/officeDocument/2006/relationships/hyperlink" Target="https://www.koordinacebozp.cz/aktuality/zasady-bezpecnosti-prace-pri-pouzivani-zebriku/#kap_9" TargetMode="External"/><Relationship Id="rId4" Type="http://schemas.openxmlformats.org/officeDocument/2006/relationships/hyperlink" Target="https://www.koordinacebozp.cz/aktuality/zasady-bezpecnosti-prace-pri-pouzivani-zebriku/#kap_3" TargetMode="External"/><Relationship Id="rId9" Type="http://schemas.openxmlformats.org/officeDocument/2006/relationships/hyperlink" Target="https://www.koordinacebozp.cz/aktuality/zasady-bezpecnosti-prace-pri-pouzivani-zebriku/#kap_8"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2B46E7-5CA3-4A23-AB83-78540523D02E}"/>
              </a:ext>
            </a:extLst>
          </p:cNvPr>
          <p:cNvSpPr>
            <a:spLocks noGrp="1"/>
          </p:cNvSpPr>
          <p:nvPr>
            <p:ph type="ctrTitle"/>
          </p:nvPr>
        </p:nvSpPr>
        <p:spPr/>
        <p:txBody>
          <a:bodyPr/>
          <a:lstStyle/>
          <a:p>
            <a:r>
              <a:rPr lang="cs-CZ" sz="3200" b="1" kern="1800" cap="all" dirty="0">
                <a:solidFill>
                  <a:srgbClr val="8691B0"/>
                </a:solidFill>
                <a:effectLst/>
                <a:latin typeface="Arial" panose="020B0604020202020204" pitchFamily="34" charset="0"/>
                <a:ea typeface="Times New Roman" panose="02020603050405020304" pitchFamily="18" charset="0"/>
                <a:cs typeface="Times New Roman" panose="02020603050405020304" pitchFamily="18" charset="0"/>
              </a:rPr>
              <a:t>POUŽÍVÁNÍ ŽEBŘÍKŮ</a:t>
            </a:r>
            <a:br>
              <a:rPr lang="cs-CZ" sz="1800" dirty="0">
                <a:effectLst/>
                <a:latin typeface="Calibri" panose="020F0502020204030204" pitchFamily="34" charset="0"/>
                <a:ea typeface="Calibri" panose="020F0502020204030204" pitchFamily="34" charset="0"/>
                <a:cs typeface="Times New Roman" panose="02020603050405020304" pitchFamily="18" charset="0"/>
              </a:rPr>
            </a:br>
            <a:endParaRPr lang="cs-CZ" dirty="0"/>
          </a:p>
        </p:txBody>
      </p:sp>
      <p:sp>
        <p:nvSpPr>
          <p:cNvPr id="3" name="Podnadpis 2">
            <a:extLst>
              <a:ext uri="{FF2B5EF4-FFF2-40B4-BE49-F238E27FC236}">
                <a16:creationId xmlns:a16="http://schemas.microsoft.com/office/drawing/2014/main" id="{14EAC9B2-2B43-4CDE-9F93-0592388C4BC3}"/>
              </a:ext>
            </a:extLst>
          </p:cNvPr>
          <p:cNvSpPr>
            <a:spLocks noGrp="1"/>
          </p:cNvSpPr>
          <p:nvPr>
            <p:ph type="subTitle" idx="1"/>
          </p:nvPr>
        </p:nvSpPr>
        <p:spPr/>
        <p:txBody>
          <a:bodyPr/>
          <a:lstStyle/>
          <a:p>
            <a:r>
              <a:rPr lang="cs-CZ" sz="1800" dirty="0">
                <a:solidFill>
                  <a:srgbClr val="353535"/>
                </a:solidFill>
                <a:effectLst/>
                <a:latin typeface="Arial" panose="020B0604020202020204" pitchFamily="34" charset="0"/>
                <a:ea typeface="Times New Roman" panose="02020603050405020304" pitchFamily="18" charset="0"/>
                <a:cs typeface="Times New Roman" panose="02020603050405020304" pitchFamily="18" charset="0"/>
              </a:rPr>
              <a:t>Jedním ze základních předpisů, který stanovuje požadavky na používání žebříku, je NV č. 362/2005 Sb., o bližších požadavcích na bezpečnost a ochranu zdraví při práci na pracovištích s nebezpečím pádu z výšky nebo do hloubky, které říká, že žebřík může být použit pro práci ve výšce pouze v případech, kdy použití jiných bezpečnějších prostředků není s ohledem na vyhodnocení rizika opodstatněné a účelné, případně kdy místní podmínky, týkající se práce ve výškách, použití takových prostředků neumožňují.</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1654977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A69B16DB-E12D-4513-9EDD-087C3DC60E8A}"/>
              </a:ext>
            </a:extLst>
          </p:cNvPr>
          <p:cNvSpPr txBox="1"/>
          <p:nvPr/>
        </p:nvSpPr>
        <p:spPr>
          <a:xfrm>
            <a:off x="3048000" y="732365"/>
            <a:ext cx="6096000" cy="4110869"/>
          </a:xfrm>
          <a:prstGeom prst="rect">
            <a:avLst/>
          </a:prstGeom>
          <a:noFill/>
        </p:spPr>
        <p:txBody>
          <a:bodyPr wrap="square">
            <a:spAutoFit/>
          </a:bodyPr>
          <a:lstStyle/>
          <a:p>
            <a:pPr>
              <a:lnSpc>
                <a:spcPts val="1650"/>
              </a:lnSpc>
              <a:spcAft>
                <a:spcPts val="800"/>
              </a:spcAft>
            </a:pPr>
            <a:r>
              <a:rPr lang="cs-CZ" sz="1800" b="1" dirty="0">
                <a:solidFill>
                  <a:srgbClr val="00437C"/>
                </a:solidFill>
                <a:effectLst/>
                <a:latin typeface="Arial" panose="020B0604020202020204" pitchFamily="34" charset="0"/>
                <a:ea typeface="Times New Roman" panose="02020603050405020304" pitchFamily="18" charset="0"/>
                <a:cs typeface="Times New Roman" panose="02020603050405020304" pitchFamily="18" charset="0"/>
              </a:rPr>
              <a:t>3. Zkontrolujte stav žebříku</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1650"/>
              </a:lnSpc>
              <a:spcAft>
                <a:spcPts val="800"/>
              </a:spcAft>
            </a:pPr>
            <a:r>
              <a:rPr lang="cs-CZ" sz="1800" dirty="0">
                <a:solidFill>
                  <a:srgbClr val="303B42"/>
                </a:solidFill>
                <a:effectLst/>
                <a:latin typeface="Arial" panose="020B0604020202020204" pitchFamily="34" charset="0"/>
                <a:ea typeface="Times New Roman" panose="02020603050405020304" pitchFamily="18" charset="0"/>
                <a:cs typeface="Times New Roman" panose="02020603050405020304" pitchFamily="18" charset="0"/>
              </a:rPr>
              <a:t>Před každým použitím řádně zkontrolujte stav žebříku. Ověřte, zda nemá nějaké mechanické závady, praskliny, uvolněné stupačky, poškozené patky nebo bezpečnostní prvky apod. Na škodu není ani očištění žebříku, hlavně odstranění mastnoty.</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650"/>
              </a:lnSpc>
              <a:spcAft>
                <a:spcPts val="800"/>
              </a:spcAft>
            </a:pPr>
            <a:r>
              <a:rPr lang="cs-CZ" sz="1800" b="1" dirty="0">
                <a:solidFill>
                  <a:srgbClr val="00437C"/>
                </a:solidFill>
                <a:effectLst/>
                <a:latin typeface="Arial" panose="020B0604020202020204" pitchFamily="34" charset="0"/>
                <a:ea typeface="Times New Roman" panose="02020603050405020304" pitchFamily="18" charset="0"/>
                <a:cs typeface="Times New Roman" panose="02020603050405020304" pitchFamily="18" charset="0"/>
              </a:rPr>
              <a:t>4. Žebřík upevněte a zabezpečte</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1650"/>
              </a:lnSpc>
              <a:spcAft>
                <a:spcPts val="800"/>
              </a:spcAft>
            </a:pPr>
            <a:r>
              <a:rPr lang="cs-CZ" sz="1800" dirty="0">
                <a:solidFill>
                  <a:srgbClr val="303B42"/>
                </a:solidFill>
                <a:effectLst/>
                <a:latin typeface="Arial" panose="020B0604020202020204" pitchFamily="34" charset="0"/>
                <a:ea typeface="Times New Roman" panose="02020603050405020304" pitchFamily="18" charset="0"/>
                <a:cs typeface="Times New Roman" panose="02020603050405020304" pitchFamily="18" charset="0"/>
              </a:rPr>
              <a:t>Nezapomeňte také na to, že horní konec žebříku by měl přesahovat alespoň o 1,1 m, případně může tento přesah být nahrazen madly nebo jinou pevnou částí konstrukce, za kterou je možné se přidržet. Před vstupem na žebřík postavte a upevněte žebřík na pracovním místě tak, aby byl bezpečný - pevný a nehybný. Vyhýbejte se příliš měkkým povrchům, aby nedošlo k zaboření a převrácení. V případě, že hrozí riziko podklouznutí, žebřík uvažte nebo použijte zarážky. Sklon žebříku vůči opěrnému bodu by měl být takový, aby nemohlo dojít k jeho převrácení.</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182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DD3A97F-181A-46BD-8855-A76F76AD3DB6}"/>
              </a:ext>
            </a:extLst>
          </p:cNvPr>
          <p:cNvSpPr txBox="1"/>
          <p:nvPr/>
        </p:nvSpPr>
        <p:spPr>
          <a:xfrm>
            <a:off x="3048000" y="1591574"/>
            <a:ext cx="6096000" cy="3674852"/>
          </a:xfrm>
          <a:prstGeom prst="rect">
            <a:avLst/>
          </a:prstGeom>
          <a:noFill/>
        </p:spPr>
        <p:txBody>
          <a:bodyPr wrap="square">
            <a:spAutoFit/>
          </a:bodyPr>
          <a:lstStyle/>
          <a:p>
            <a:pPr>
              <a:lnSpc>
                <a:spcPts val="1650"/>
              </a:lnSpc>
              <a:spcAft>
                <a:spcPts val="800"/>
              </a:spcAft>
            </a:pPr>
            <a:r>
              <a:rPr lang="cs-CZ" sz="1800" b="1" dirty="0">
                <a:solidFill>
                  <a:srgbClr val="00437C"/>
                </a:solidFill>
                <a:effectLst/>
                <a:latin typeface="Arial" panose="020B0604020202020204" pitchFamily="34" charset="0"/>
                <a:ea typeface="Times New Roman" panose="02020603050405020304" pitchFamily="18" charset="0"/>
                <a:cs typeface="Times New Roman" panose="02020603050405020304" pitchFamily="18" charset="0"/>
              </a:rPr>
              <a:t>5. Nepoužívejte nebezpečné nástroje</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1650"/>
              </a:lnSpc>
              <a:spcAft>
                <a:spcPts val="800"/>
              </a:spcAft>
            </a:pPr>
            <a:r>
              <a:rPr lang="cs-CZ" sz="1800" dirty="0">
                <a:solidFill>
                  <a:srgbClr val="303B42"/>
                </a:solidFill>
                <a:effectLst/>
                <a:latin typeface="Arial" panose="020B0604020202020204" pitchFamily="34" charset="0"/>
                <a:ea typeface="Times New Roman" panose="02020603050405020304" pitchFamily="18" charset="0"/>
                <a:cs typeface="Times New Roman" panose="02020603050405020304" pitchFamily="18" charset="0"/>
              </a:rPr>
              <a:t>Při práci na žebříku dodržujte jeden ze základních bezpečnostních prvků - nepoužívejte na něm žádný nebezpečný nástroj nebo nářadí, jako motorovou pilu, pneumatické nářadí apod. Nepracujte na žebříku příliš dlouho a nedělejte na něm ani žádné fyzicky těžké práce. Manipulujte s předměty max. do 15 kg váhy. Používejte pouze ruční nástroje držené v jedné ruce.</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650"/>
              </a:lnSpc>
              <a:spcAft>
                <a:spcPts val="800"/>
              </a:spcAft>
            </a:pPr>
            <a:r>
              <a:rPr lang="cs-CZ" sz="1800" b="1" dirty="0">
                <a:solidFill>
                  <a:srgbClr val="00437C"/>
                </a:solidFill>
                <a:effectLst/>
                <a:latin typeface="Arial" panose="020B0604020202020204" pitchFamily="34" charset="0"/>
                <a:ea typeface="Times New Roman" panose="02020603050405020304" pitchFamily="18" charset="0"/>
                <a:cs typeface="Times New Roman" panose="02020603050405020304" pitchFamily="18" charset="0"/>
              </a:rPr>
              <a:t>6. Používejte ochranné pracovní prostředky</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1650"/>
              </a:lnSpc>
              <a:spcAft>
                <a:spcPts val="800"/>
              </a:spcAft>
            </a:pPr>
            <a:r>
              <a:rPr lang="cs-CZ" sz="1800" dirty="0">
                <a:solidFill>
                  <a:srgbClr val="303B42"/>
                </a:solidFill>
                <a:effectLst/>
                <a:latin typeface="Arial" panose="020B0604020202020204" pitchFamily="34" charset="0"/>
                <a:ea typeface="Times New Roman" panose="02020603050405020304" pitchFamily="18" charset="0"/>
                <a:cs typeface="Times New Roman" panose="02020603050405020304" pitchFamily="18" charset="0"/>
              </a:rPr>
              <a:t>Používejte vhodné OOPP, zejména kvalitní obuv s dobrým vzorkem na podrážce a pevnou patou - pantofle nebo sandále jsou nepřípustné! Oblečení by mělo být přiléhavé, aby se předešlo riziku zachycení a následného pádu člověka. Nezapomeňte používat také rukavice, ochranné brýle a přilbu.</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9226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EE3E0283-0A9E-4F5C-B7FD-1DC91EF885CD}"/>
              </a:ext>
            </a:extLst>
          </p:cNvPr>
          <p:cNvSpPr txBox="1"/>
          <p:nvPr/>
        </p:nvSpPr>
        <p:spPr>
          <a:xfrm>
            <a:off x="3048000" y="995257"/>
            <a:ext cx="6096000" cy="4867486"/>
          </a:xfrm>
          <a:prstGeom prst="rect">
            <a:avLst/>
          </a:prstGeom>
          <a:noFill/>
        </p:spPr>
        <p:txBody>
          <a:bodyPr wrap="square">
            <a:spAutoFit/>
          </a:bodyPr>
          <a:lstStyle/>
          <a:p>
            <a:pPr>
              <a:lnSpc>
                <a:spcPts val="1650"/>
              </a:lnSpc>
              <a:spcAft>
                <a:spcPts val="800"/>
              </a:spcAft>
            </a:pPr>
            <a:r>
              <a:rPr lang="cs-CZ" sz="1800" b="1" dirty="0">
                <a:solidFill>
                  <a:srgbClr val="00437C"/>
                </a:solidFill>
                <a:effectLst/>
                <a:latin typeface="Arial" panose="020B0604020202020204" pitchFamily="34" charset="0"/>
                <a:ea typeface="Times New Roman" panose="02020603050405020304" pitchFamily="18" charset="0"/>
                <a:cs typeface="Times New Roman" panose="02020603050405020304" pitchFamily="18" charset="0"/>
              </a:rPr>
              <a:t>7. Nikdy se neotáčejte zády k žebříku</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1650"/>
              </a:lnSpc>
              <a:spcAft>
                <a:spcPts val="800"/>
              </a:spcAft>
            </a:pPr>
            <a:r>
              <a:rPr lang="cs-CZ" sz="1800" dirty="0">
                <a:solidFill>
                  <a:srgbClr val="303B42"/>
                </a:solidFill>
                <a:effectLst/>
                <a:latin typeface="Arial" panose="020B0604020202020204" pitchFamily="34" charset="0"/>
                <a:ea typeface="Times New Roman" panose="02020603050405020304" pitchFamily="18" charset="0"/>
                <a:cs typeface="Times New Roman" panose="02020603050405020304" pitchFamily="18" charset="0"/>
              </a:rPr>
              <a:t>To je považováno za jednu z největších chyb, která se vymstila už mnoha lidem. Pamatujte si, že se nikdy nemáte otáčet k žebříku zády. Buďte k žebříku čelem, abyste byli vždy připraveni se v případě nebezpečí chytit.</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650"/>
              </a:lnSpc>
              <a:spcAft>
                <a:spcPts val="800"/>
              </a:spcAft>
            </a:pPr>
            <a:r>
              <a:rPr lang="cs-CZ" sz="1800" b="1" dirty="0">
                <a:solidFill>
                  <a:srgbClr val="00437C"/>
                </a:solidFill>
                <a:effectLst/>
                <a:latin typeface="Arial" panose="020B0604020202020204" pitchFamily="34" charset="0"/>
                <a:ea typeface="Times New Roman" panose="02020603050405020304" pitchFamily="18" charset="0"/>
                <a:cs typeface="Times New Roman" panose="02020603050405020304" pitchFamily="18" charset="0"/>
              </a:rPr>
              <a:t>8. Uvolněte si prostor okolo žebříku</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1650"/>
              </a:lnSpc>
              <a:spcAft>
                <a:spcPts val="800"/>
              </a:spcAft>
            </a:pPr>
            <a:r>
              <a:rPr lang="cs-CZ" sz="1800" dirty="0">
                <a:solidFill>
                  <a:srgbClr val="303B42"/>
                </a:solidFill>
                <a:effectLst/>
                <a:latin typeface="Arial" panose="020B0604020202020204" pitchFamily="34" charset="0"/>
                <a:ea typeface="Times New Roman" panose="02020603050405020304" pitchFamily="18" charset="0"/>
                <a:cs typeface="Times New Roman" panose="02020603050405020304" pitchFamily="18" charset="0"/>
              </a:rPr>
              <a:t>Než se pustíte do práce na žebříku, uvolněte si okolo něj prostor. Nejdůležitější je mít dostatečný prostor v dolní části za vašimi zády. Tam si nechte vždy alespoň 1 m. Odstraňte z tohoto prostoru všechny špičaté, ostré a jinak nebezpečné předměty, o které byste se mohli v případě i malého pádu vážně poranit.</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1650"/>
              </a:lnSpc>
              <a:spcAft>
                <a:spcPts val="800"/>
              </a:spcAft>
            </a:pPr>
            <a:r>
              <a:rPr lang="cs-CZ" sz="1800" dirty="0">
                <a:solidFill>
                  <a:srgbClr val="303B42"/>
                </a:solidFill>
                <a:effectLst/>
                <a:latin typeface="Arial" panose="020B0604020202020204" pitchFamily="34" charset="0"/>
                <a:ea typeface="Times New Roman" panose="02020603050405020304" pitchFamily="18" charset="0"/>
                <a:cs typeface="Times New Roman" panose="02020603050405020304" pitchFamily="18" charset="0"/>
              </a:rPr>
              <a:t>Velmi důležité je také udržovat volný bezpečný prostor pro okolí. Prostory, nad kterými pracujete, a které jasně vykazují riziko pádu osob nebo předmětů, je nutné proti tomu vhodně zajistit. Velikost bezpečného prostoru pro okolí je závislé na výšce, ve které se pracuje. Čím vyšší je místo práce, tím větší musí být bezpečný prostor. Pracujete-li nad 30 metry, musí být tento prostor velký alespoň 1/10 celkové výšky.</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671861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7D7D63BE-F8C3-4E12-AAF7-8BDFCDCB4255}"/>
              </a:ext>
            </a:extLst>
          </p:cNvPr>
          <p:cNvSpPr txBox="1"/>
          <p:nvPr/>
        </p:nvSpPr>
        <p:spPr>
          <a:xfrm>
            <a:off x="3048000" y="238640"/>
            <a:ext cx="6096000" cy="5418919"/>
          </a:xfrm>
          <a:prstGeom prst="rect">
            <a:avLst/>
          </a:prstGeom>
          <a:noFill/>
        </p:spPr>
        <p:txBody>
          <a:bodyPr wrap="square">
            <a:spAutoFit/>
          </a:bodyPr>
          <a:lstStyle/>
          <a:p>
            <a:pPr>
              <a:lnSpc>
                <a:spcPts val="1650"/>
              </a:lnSpc>
              <a:spcAft>
                <a:spcPts val="800"/>
              </a:spcAft>
            </a:pPr>
            <a:r>
              <a:rPr lang="cs-CZ" sz="1800" b="1" dirty="0">
                <a:solidFill>
                  <a:srgbClr val="00437C"/>
                </a:solidFill>
                <a:effectLst/>
                <a:latin typeface="Arial" panose="020B0604020202020204" pitchFamily="34" charset="0"/>
                <a:ea typeface="Times New Roman" panose="02020603050405020304" pitchFamily="18" charset="0"/>
                <a:cs typeface="Times New Roman" panose="02020603050405020304" pitchFamily="18" charset="0"/>
              </a:rPr>
              <a:t>9. Pohybujte se na žebříku bezpečně</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1650"/>
              </a:lnSpc>
              <a:spcAft>
                <a:spcPts val="800"/>
              </a:spcAft>
            </a:pPr>
            <a:r>
              <a:rPr lang="cs-CZ" sz="1800" dirty="0">
                <a:solidFill>
                  <a:srgbClr val="303B42"/>
                </a:solidFill>
                <a:effectLst/>
                <a:latin typeface="Arial" panose="020B0604020202020204" pitchFamily="34" charset="0"/>
                <a:ea typeface="Times New Roman" panose="02020603050405020304" pitchFamily="18" charset="0"/>
                <a:cs typeface="Times New Roman" panose="02020603050405020304" pitchFamily="18" charset="0"/>
              </a:rPr>
              <a:t>Při pohybu na žebříku nedělejte zbytečně prudké a rychlé pohyby. Takové chování by mohlo způsobit ztrátu rovnováhy a následný pád. Dodržujte zásady bezpečného pohybu - dvě ruce a jedna noha na žebříku, nebo dvě nohy a jedna ruka na žebříku. Dodržujte také bezpečnou vzdálenost od horního konce žebříku, tady od posledního opěrného bodu. Vzdálenost chodidel od horního konce opěrného žebříku by měla být minimálně 0,8 m, u dvojitého pak alespoň 0,5 m. Nikdy nestoupejte na poslední příčku!</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650"/>
              </a:lnSpc>
              <a:spcAft>
                <a:spcPts val="800"/>
              </a:spcAft>
            </a:pPr>
            <a:r>
              <a:rPr lang="cs-CZ" sz="1800" b="1" dirty="0">
                <a:solidFill>
                  <a:srgbClr val="00437C"/>
                </a:solidFill>
                <a:effectLst/>
                <a:latin typeface="Arial" panose="020B0604020202020204" pitchFamily="34" charset="0"/>
                <a:ea typeface="Times New Roman" panose="02020603050405020304" pitchFamily="18" charset="0"/>
                <a:cs typeface="Times New Roman" panose="02020603050405020304" pitchFamily="18" charset="0"/>
              </a:rPr>
              <a:t>10. Dělejte pravidelné revize žebříků</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1650"/>
              </a:lnSpc>
              <a:spcAft>
                <a:spcPts val="800"/>
              </a:spcAft>
            </a:pPr>
            <a:r>
              <a:rPr lang="cs-CZ" sz="1800" dirty="0">
                <a:solidFill>
                  <a:srgbClr val="303B42"/>
                </a:solidFill>
                <a:effectLst/>
                <a:latin typeface="Arial" panose="020B0604020202020204" pitchFamily="34" charset="0"/>
                <a:ea typeface="Times New Roman" panose="02020603050405020304" pitchFamily="18" charset="0"/>
                <a:cs typeface="Times New Roman" panose="02020603050405020304" pitchFamily="18" charset="0"/>
              </a:rPr>
              <a:t>Pokud pro svou práci používáte žebříky, jste povinni dle přílohy v odstavci III. Používání žebříků v Nařízení vlády č. 362/2005 Sb. provádět jejich prohlídky, a to v souladu s návodem na používání. Četnost prohlídek je tedy individuální a dočtete se ji v originálním návodu k použití. Pokud takový návod neexistuje nebo není stanoven termín revizí, musíte dle Nařízení vlády č. 378/2001 Sb., kterým se stanoví bližší požadavky na bezpečný provoz a používání strojů, technických zařízení, přístrojů a nářadí, vypracovat místě bezpečnostní provozní předpis, ve kterém bude tato informace uvedena.</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4990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F62FA55A-39B3-455D-AAAB-1C63A2D01849}"/>
              </a:ext>
            </a:extLst>
          </p:cNvPr>
          <p:cNvSpPr txBox="1"/>
          <p:nvPr/>
        </p:nvSpPr>
        <p:spPr>
          <a:xfrm>
            <a:off x="3048000" y="333089"/>
            <a:ext cx="6096000" cy="6191823"/>
          </a:xfrm>
          <a:prstGeom prst="rect">
            <a:avLst/>
          </a:prstGeom>
          <a:noFill/>
        </p:spPr>
        <p:txBody>
          <a:bodyPr wrap="square">
            <a:spAutoFit/>
          </a:bodyPr>
          <a:lstStyle/>
          <a:p>
            <a:pPr algn="just">
              <a:lnSpc>
                <a:spcPct val="107000"/>
              </a:lnSpc>
              <a:spcAft>
                <a:spcPts val="750"/>
              </a:spcAft>
            </a:pPr>
            <a:r>
              <a:rPr lang="cs-CZ" sz="1800" dirty="0">
                <a:solidFill>
                  <a:srgbClr val="353535"/>
                </a:solidFill>
                <a:effectLst/>
                <a:latin typeface="Arial" panose="020B0604020202020204" pitchFamily="34" charset="0"/>
                <a:ea typeface="Times New Roman" panose="02020603050405020304" pitchFamily="18" charset="0"/>
                <a:cs typeface="Times New Roman" panose="02020603050405020304" pitchFamily="18" charset="0"/>
              </a:rPr>
              <a:t>Na žebříku mohou být prováděny jen krátkodobé, fyzicky nenáročné práce při použití ručního nářadí. Práce, při nichž se používá nebezpečných nástrojů nebo nářadí jako například přenosných řetězových pil, ručních pneumatických nářadí, se na žebříku nesmějí vykonávat. Tento bod je často porušován, zejména pracovníky údržby, kteří často ořezávají stromy pomocí motorových pil a stojí na žebřících.</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cs-CZ" sz="1800" dirty="0">
                <a:solidFill>
                  <a:srgbClr val="353535"/>
                </a:solidFill>
                <a:effectLst/>
                <a:latin typeface="Arial" panose="020B0604020202020204" pitchFamily="34" charset="0"/>
                <a:ea typeface="Times New Roman" panose="02020603050405020304" pitchFamily="18" charset="0"/>
                <a:cs typeface="Times New Roman" panose="02020603050405020304" pitchFamily="18" charset="0"/>
              </a:rPr>
              <a:t>Dalším častým prohřeškem je to, že při výstupu, sestupu a práci na žebříku nejsou zaměstnanci obráceni obličejem k žebříku. Přitom je to důležité z důvodu, že v každém </a:t>
            </a:r>
            <a:r>
              <a:rPr lang="cs-CZ" sz="1800" dirty="0">
                <a:solidFill>
                  <a:srgbClr val="353535"/>
                </a:solidFill>
                <a:effectLst/>
                <a:latin typeface="Arial" panose="020B0604020202020204" pitchFamily="34" charset="0"/>
                <a:ea typeface="Calibri" panose="020F0502020204030204" pitchFamily="34" charset="0"/>
                <a:cs typeface="Times New Roman" panose="02020603050405020304" pitchFamily="18" charset="0"/>
              </a:rPr>
              <a:t>okamžiku musí mít zaměstnanci možnost bezpečného uchopení a spolehlivou oporu.</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750"/>
              </a:spcAft>
            </a:pPr>
            <a:r>
              <a:rPr lang="cs-CZ" sz="1800" dirty="0">
                <a:solidFill>
                  <a:srgbClr val="353535"/>
                </a:solidFill>
                <a:effectLst/>
                <a:latin typeface="Arial" panose="020B0604020202020204" pitchFamily="34" charset="0"/>
                <a:ea typeface="Times New Roman" panose="02020603050405020304" pitchFamily="18" charset="0"/>
              </a:rPr>
              <a:t>Také už málo kdo ví, že po žebříku mohou být vynášena (snášena) jen břemena o hmotnosti do 15 kg, pokud zvláštní právní předpisy nestanoví jinak.</a:t>
            </a:r>
            <a:endParaRPr lang="cs-CZ" sz="1800" dirty="0">
              <a:effectLst/>
              <a:latin typeface="Times New Roman" panose="02020603050405020304" pitchFamily="18" charset="0"/>
              <a:ea typeface="Times New Roman" panose="02020603050405020304" pitchFamily="18" charset="0"/>
            </a:endParaRPr>
          </a:p>
          <a:p>
            <a:pPr algn="just">
              <a:spcAft>
                <a:spcPts val="750"/>
              </a:spcAft>
            </a:pPr>
            <a:r>
              <a:rPr lang="cs-CZ" sz="1800" dirty="0">
                <a:solidFill>
                  <a:srgbClr val="353535"/>
                </a:solidFill>
                <a:effectLst/>
                <a:latin typeface="Arial" panose="020B0604020202020204" pitchFamily="34" charset="0"/>
                <a:ea typeface="Times New Roman" panose="02020603050405020304" pitchFamily="18" charset="0"/>
              </a:rPr>
              <a:t>Po žebříku nesmí vystupovat (sestupovat) ani na něm pracovat současně více než jedna osoba a žebřík nesmí být používán jako přechodový můstek s výjimkou případů, kdy je k takovému použití výrobcem určen.</a:t>
            </a:r>
            <a:endParaRPr lang="cs-CZ"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17100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18891274-DF0E-407C-8FF2-E3EF8CBC85C5}"/>
              </a:ext>
            </a:extLst>
          </p:cNvPr>
          <p:cNvSpPr txBox="1"/>
          <p:nvPr/>
        </p:nvSpPr>
        <p:spPr>
          <a:xfrm>
            <a:off x="3048000" y="838548"/>
            <a:ext cx="6096000" cy="5180905"/>
          </a:xfrm>
          <a:prstGeom prst="rect">
            <a:avLst/>
          </a:prstGeom>
          <a:noFill/>
        </p:spPr>
        <p:txBody>
          <a:bodyPr wrap="square">
            <a:spAutoFit/>
          </a:bodyPr>
          <a:lstStyle/>
          <a:p>
            <a:pPr algn="just">
              <a:spcAft>
                <a:spcPts val="750"/>
              </a:spcAft>
            </a:pPr>
            <a:r>
              <a:rPr lang="cs-CZ" sz="1800" dirty="0">
                <a:solidFill>
                  <a:srgbClr val="353535"/>
                </a:solidFill>
                <a:effectLst/>
                <a:latin typeface="Arial" panose="020B0604020202020204" pitchFamily="34" charset="0"/>
                <a:ea typeface="Times New Roman" panose="02020603050405020304" pitchFamily="18" charset="0"/>
              </a:rPr>
              <a:t>Žebříky používané pro výstup (sestup) musí svým horním koncem přesahovat výstupní (nástupní) plošinu nejméně o 1,1 m, přičemž tento přesah lze nahradit pevnými madly nebo jinou pevnou částí konstrukce, za kterou se vystupující (sestupující) zaměstnanec může spolehlivě přidržet. Sklon žebříku nesmí být menší než 2,5 : 1, za příčlemi musí být volný prostor alespoň 0,18 m a u paty žebříku ze strany přístupu musí být zachován volný prostor alespoň 0,6 m.</a:t>
            </a:r>
            <a:endParaRPr lang="cs-CZ" sz="1800" dirty="0">
              <a:effectLst/>
              <a:latin typeface="Times New Roman" panose="02020603050405020304" pitchFamily="18" charset="0"/>
              <a:ea typeface="Times New Roman" panose="02020603050405020304" pitchFamily="18" charset="0"/>
            </a:endParaRPr>
          </a:p>
          <a:p>
            <a:pPr algn="just">
              <a:spcAft>
                <a:spcPts val="750"/>
              </a:spcAft>
            </a:pPr>
            <a:r>
              <a:rPr lang="cs-CZ" sz="1800" dirty="0">
                <a:solidFill>
                  <a:srgbClr val="353535"/>
                </a:solidFill>
                <a:effectLst/>
                <a:latin typeface="Arial" panose="020B0604020202020204" pitchFamily="34" charset="0"/>
                <a:ea typeface="Times New Roman" panose="02020603050405020304" pitchFamily="18" charset="0"/>
              </a:rPr>
              <a:t>Všichni zaměstnanci by měli vědět, jak správně umístit žebřík. Je velmi důležité, aby byla zajištěna jeho stabilita po celou dobu použití. Přenosný žebřík musí být postaven na stabilním, pevném, dostatečně velkém, nepohyblivém podkladu tak, aby příčle byly vodorovné. Závěsný žebřík musí být upevněn bezpečným způsobem a s výjimkou provazových žebříků zajištěn proti posunutí a rozkývání. Provazový žebřík může být používán pouze pro výstup a sestup.</a:t>
            </a:r>
            <a:endParaRPr lang="cs-CZ"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92108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C7781D70-D921-424A-9EC3-D0B7C9BEC18F}"/>
              </a:ext>
            </a:extLst>
          </p:cNvPr>
          <p:cNvSpPr txBox="1"/>
          <p:nvPr/>
        </p:nvSpPr>
        <p:spPr>
          <a:xfrm>
            <a:off x="3048000" y="1151454"/>
            <a:ext cx="6096000" cy="4175502"/>
          </a:xfrm>
          <a:prstGeom prst="rect">
            <a:avLst/>
          </a:prstGeom>
          <a:noFill/>
        </p:spPr>
        <p:txBody>
          <a:bodyPr wrap="square">
            <a:spAutoFit/>
          </a:bodyPr>
          <a:lstStyle/>
          <a:p>
            <a:pPr algn="just">
              <a:spcAft>
                <a:spcPts val="750"/>
              </a:spcAft>
            </a:pPr>
            <a:r>
              <a:rPr lang="cs-CZ" sz="1800" dirty="0">
                <a:solidFill>
                  <a:srgbClr val="353535"/>
                </a:solidFill>
                <a:effectLst/>
                <a:latin typeface="Arial" panose="020B0604020202020204" pitchFamily="34" charset="0"/>
                <a:ea typeface="Times New Roman" panose="02020603050405020304" pitchFamily="18" charset="0"/>
              </a:rPr>
              <a:t>U přenosných žebříků musí být zabráněno jejich podklouznutí zajištěním bočnic na horním nebo dolním konci použitím protiskluzových přípravků nebo jiných opatření s odpovídající účinností. Skládací a výsuvné žebříky musí být užívány tak, aby jednotlivé díly byly zajištěny proti vzájemnému pohybu. Pojízdné žebříky musí být před zahájením prací a v jejich průběhu zajištěny proti pohybu. POZOR! Přenosné dřevěné žebříky o délce větší než 12 m nelze používat.</a:t>
            </a:r>
            <a:endParaRPr lang="cs-CZ" dirty="0">
              <a:solidFill>
                <a:srgbClr val="353535"/>
              </a:solidFill>
              <a:latin typeface="Times New Roman" panose="02020603050405020304" pitchFamily="18" charset="0"/>
              <a:ea typeface="Times New Roman" panose="02020603050405020304" pitchFamily="18" charset="0"/>
            </a:endParaRPr>
          </a:p>
          <a:p>
            <a:pPr algn="just">
              <a:spcAft>
                <a:spcPts val="750"/>
              </a:spcAft>
            </a:pPr>
            <a:endParaRPr lang="cs-CZ" sz="1800" dirty="0">
              <a:effectLst/>
              <a:latin typeface="Times New Roman" panose="02020603050405020304" pitchFamily="18" charset="0"/>
              <a:ea typeface="Times New Roman" panose="02020603050405020304" pitchFamily="18" charset="0"/>
            </a:endParaRPr>
          </a:p>
          <a:p>
            <a:pPr algn="just">
              <a:spcAft>
                <a:spcPts val="750"/>
              </a:spcAft>
            </a:pPr>
            <a:r>
              <a:rPr lang="cs-CZ" sz="1800" dirty="0">
                <a:solidFill>
                  <a:srgbClr val="353535"/>
                </a:solidFill>
                <a:effectLst/>
                <a:latin typeface="Arial" panose="020B0604020202020204" pitchFamily="34" charset="0"/>
                <a:ea typeface="Times New Roman" panose="02020603050405020304" pitchFamily="18" charset="0"/>
              </a:rPr>
              <a:t>Na žebříku smí zaměstnanec pracovat jen v bezpečné vzdálenosti od jeho horního konce, za kterou se u žebříku opěrného považuje vzdálenost chodidel nejméně 0,8 m, u dvojitého žebříku nejméně 0,5 m od jeho horního konce.</a:t>
            </a:r>
            <a:endParaRPr lang="cs-CZ"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52599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93E4C6C3-986D-4446-8458-BC9FFE94675C}"/>
              </a:ext>
            </a:extLst>
          </p:cNvPr>
          <p:cNvSpPr txBox="1"/>
          <p:nvPr/>
        </p:nvSpPr>
        <p:spPr>
          <a:xfrm>
            <a:off x="3048000" y="-7838"/>
            <a:ext cx="6096000" cy="6873677"/>
          </a:xfrm>
          <a:prstGeom prst="rect">
            <a:avLst/>
          </a:prstGeom>
          <a:noFill/>
        </p:spPr>
        <p:txBody>
          <a:bodyPr wrap="square">
            <a:spAutoFit/>
          </a:bodyPr>
          <a:lstStyle/>
          <a:p>
            <a:pPr algn="just">
              <a:spcAft>
                <a:spcPts val="750"/>
              </a:spcAft>
            </a:pPr>
            <a:r>
              <a:rPr lang="cs-CZ" sz="1800" dirty="0">
                <a:solidFill>
                  <a:srgbClr val="353535"/>
                </a:solidFill>
                <a:effectLst/>
                <a:latin typeface="Arial" panose="020B0604020202020204" pitchFamily="34" charset="0"/>
                <a:ea typeface="Times New Roman" panose="02020603050405020304" pitchFamily="18" charset="0"/>
              </a:rPr>
              <a:t>Při práci na žebříku musí být zaměstnanec v případech, kdy stojí chodidly ve výšce větší než 5 m, zajištěn proti pádu osobními ochrannými pracovními prostředky.</a:t>
            </a:r>
            <a:endParaRPr lang="cs-CZ" sz="1800" dirty="0">
              <a:effectLst/>
              <a:latin typeface="Times New Roman" panose="02020603050405020304" pitchFamily="18" charset="0"/>
              <a:ea typeface="Times New Roman" panose="02020603050405020304" pitchFamily="18" charset="0"/>
            </a:endParaRPr>
          </a:p>
          <a:p>
            <a:pPr algn="just">
              <a:spcAft>
                <a:spcPts val="750"/>
              </a:spcAft>
            </a:pPr>
            <a:r>
              <a:rPr lang="cs-CZ" sz="1800" dirty="0">
                <a:solidFill>
                  <a:srgbClr val="353535"/>
                </a:solidFill>
                <a:effectLst/>
                <a:latin typeface="Arial" panose="020B0604020202020204" pitchFamily="34" charset="0"/>
                <a:ea typeface="Times New Roman" panose="02020603050405020304" pitchFamily="18" charset="0"/>
              </a:rPr>
              <a:t>POZOR! Chůze na dřevěném dvojitém žebříku (malířské práce) může být prováděna zaškolenými zaměstnanci, pohybují-li se po ploše, kde je vyloučeno nebezpečí ztráty stability žebříku.</a:t>
            </a:r>
            <a:endParaRPr lang="cs-CZ" sz="1800" dirty="0">
              <a:effectLst/>
              <a:latin typeface="Times New Roman" panose="02020603050405020304" pitchFamily="18" charset="0"/>
              <a:ea typeface="Times New Roman" panose="02020603050405020304" pitchFamily="18" charset="0"/>
            </a:endParaRPr>
          </a:p>
          <a:p>
            <a:pPr algn="just">
              <a:spcAft>
                <a:spcPts val="750"/>
              </a:spcAft>
            </a:pPr>
            <a:r>
              <a:rPr lang="cs-CZ" sz="1800" dirty="0">
                <a:solidFill>
                  <a:srgbClr val="353535"/>
                </a:solidFill>
                <a:effectLst/>
                <a:latin typeface="Arial" panose="020B0604020202020204" pitchFamily="34" charset="0"/>
                <a:ea typeface="Times New Roman" panose="02020603050405020304" pitchFamily="18" charset="0"/>
              </a:rPr>
              <a:t>Vyhláška č. 48/1982 Sb., kterou se stanoví základní požadavky k zajištění bezpečnosti práce a technických zařízení, stanovuje, že opěrné, dvojité a závěsné žebříky musí být zhotoveny z takových materiálů, aby bezpečně snesly požadované zatížení, musí mít jednotnou vzdálenost příčlí nejvíce 0,33 m; příčle se nesmějí v bočnicích otáčet.</a:t>
            </a:r>
            <a:endParaRPr lang="cs-CZ" sz="1800" dirty="0">
              <a:effectLst/>
              <a:latin typeface="Times New Roman" panose="02020603050405020304" pitchFamily="18" charset="0"/>
              <a:ea typeface="Times New Roman" panose="02020603050405020304" pitchFamily="18" charset="0"/>
            </a:endParaRPr>
          </a:p>
          <a:p>
            <a:pPr algn="just">
              <a:spcAft>
                <a:spcPts val="750"/>
              </a:spcAft>
            </a:pPr>
            <a:r>
              <a:rPr lang="cs-CZ" sz="1800" dirty="0">
                <a:solidFill>
                  <a:srgbClr val="353535"/>
                </a:solidFill>
                <a:effectLst/>
                <a:latin typeface="Arial" panose="020B0604020202020204" pitchFamily="34" charset="0"/>
                <a:ea typeface="Times New Roman" panose="02020603050405020304" pitchFamily="18" charset="0"/>
              </a:rPr>
              <a:t>Dvojité žebříky musí být navíc opatřeny zajišťovacími řetízky, táhly a kováním.</a:t>
            </a:r>
            <a:endParaRPr lang="cs-CZ" sz="1800" dirty="0">
              <a:effectLst/>
              <a:latin typeface="Times New Roman" panose="02020603050405020304" pitchFamily="18" charset="0"/>
              <a:ea typeface="Times New Roman" panose="02020603050405020304" pitchFamily="18" charset="0"/>
            </a:endParaRPr>
          </a:p>
          <a:p>
            <a:pPr algn="just">
              <a:spcAft>
                <a:spcPts val="750"/>
              </a:spcAft>
            </a:pPr>
            <a:r>
              <a:rPr lang="cs-CZ" sz="1800" dirty="0">
                <a:solidFill>
                  <a:srgbClr val="353535"/>
                </a:solidFill>
                <a:effectLst/>
                <a:latin typeface="Arial" panose="020B0604020202020204" pitchFamily="34" charset="0"/>
                <a:ea typeface="Times New Roman" panose="02020603050405020304" pitchFamily="18" charset="0"/>
              </a:rPr>
              <a:t>Výsuvné pojízdné žebříky musí být opatřeny samočinně působící brzdou, sklonoměrem, vodováhou a podpěrami a musí na nich být označena jejich nosnost. Dále při používání výsuvných pojízdných žebříků musí být jejich kola zabrzděna nebo založena a zajišťovací patky vysunuty. Při jejich dopravě musí být vysouvací část zasunuta a zajištěna proti samovolnému vysunutí.</a:t>
            </a:r>
            <a:endParaRPr lang="cs-CZ"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19514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5257FF88-B001-4CF3-8C6F-E1A6FB624552}"/>
              </a:ext>
            </a:extLst>
          </p:cNvPr>
          <p:cNvSpPr txBox="1"/>
          <p:nvPr/>
        </p:nvSpPr>
        <p:spPr>
          <a:xfrm>
            <a:off x="3048000" y="-43745"/>
            <a:ext cx="6096000" cy="6945491"/>
          </a:xfrm>
          <a:prstGeom prst="rect">
            <a:avLst/>
          </a:prstGeom>
          <a:noFill/>
        </p:spPr>
        <p:txBody>
          <a:bodyPr wrap="square">
            <a:spAutoFit/>
          </a:bodyPr>
          <a:lstStyle/>
          <a:p>
            <a:pPr algn="just">
              <a:spcAft>
                <a:spcPts val="750"/>
              </a:spcAft>
            </a:pPr>
            <a:r>
              <a:rPr lang="cs-CZ" sz="1800" dirty="0">
                <a:solidFill>
                  <a:srgbClr val="353535"/>
                </a:solidFill>
                <a:effectLst/>
                <a:latin typeface="Arial" panose="020B0604020202020204" pitchFamily="34" charset="0"/>
                <a:ea typeface="Times New Roman" panose="02020603050405020304" pitchFamily="18" charset="0"/>
              </a:rPr>
              <a:t>NV dále stanovuje požadavky na školení. Nehovoří zde konkrétně pouze o žebřících, ale ustanovení o školení se týká obecně prací ve výškách a nad volnou hloubkou. Konkrétně NV říká, že: Zaměstnavatel poskytuje zaměstnancům v dostatečném rozsahu školení o bezpečnosti a ochraně zdraví při práci ve výškách a nad volnou hloubkou, zejména pokud jde o práce ve výškách nad 1,5 m, kdy zaměstnanci nemohou pracovat z pevných a bezpečných pracovních podlah, kdy pracují na pohyblivých pracovních plošinách, na žebřících ve výšce nad 5 m a o používání osobních ochranných pracovních prostředků.</a:t>
            </a:r>
            <a:endParaRPr lang="cs-CZ" sz="1800" dirty="0">
              <a:effectLst/>
              <a:latin typeface="Times New Roman" panose="02020603050405020304" pitchFamily="18" charset="0"/>
              <a:ea typeface="Times New Roman" panose="02020603050405020304" pitchFamily="18" charset="0"/>
            </a:endParaRPr>
          </a:p>
          <a:p>
            <a:pPr algn="just">
              <a:spcAft>
                <a:spcPts val="750"/>
              </a:spcAft>
            </a:pPr>
            <a:r>
              <a:rPr lang="cs-CZ" sz="1800" dirty="0">
                <a:solidFill>
                  <a:srgbClr val="353535"/>
                </a:solidFill>
                <a:effectLst/>
                <a:latin typeface="Arial" panose="020B0604020202020204" pitchFamily="34" charset="0"/>
                <a:ea typeface="Times New Roman" panose="02020603050405020304" pitchFamily="18" charset="0"/>
              </a:rPr>
              <a:t>K zajištění bezpečnosti a ochrany zdraví při práci je zaměstnavatel povinen seznámit zaměstnance s riziky a opatřeními, které sebou práce na žebřících přináší. Pokud je to potřeba, musí zaměstnance vybavit i osobními ochrannými prostředky.</a:t>
            </a:r>
            <a:endParaRPr lang="cs-CZ" sz="1800" dirty="0">
              <a:effectLst/>
              <a:latin typeface="Times New Roman" panose="02020603050405020304" pitchFamily="18" charset="0"/>
              <a:ea typeface="Times New Roman" panose="02020603050405020304" pitchFamily="18" charset="0"/>
            </a:endParaRPr>
          </a:p>
          <a:p>
            <a:pPr algn="just">
              <a:spcAft>
                <a:spcPts val="750"/>
              </a:spcAft>
            </a:pPr>
            <a:r>
              <a:rPr lang="cs-CZ" sz="1800" dirty="0">
                <a:solidFill>
                  <a:srgbClr val="353535"/>
                </a:solidFill>
                <a:effectLst/>
                <a:latin typeface="Arial" panose="020B0604020202020204" pitchFamily="34" charset="0"/>
                <a:ea typeface="Times New Roman" panose="02020603050405020304" pitchFamily="18" charset="0"/>
              </a:rPr>
              <a:t>A jako vždy bezpečnost a ochrana při práci myslí i na návody a kontroly. Žebřík je vždy nutné používat dle návodu výrobce a pravidelně provádět jeho kontrolu – a to před každým použitím (vizuální kontrolu provede zaměstnanec, který hodlá žebřík použít) a poté minimálně 1x12 měsíců určenou osobou. Interval může být jiný, záleží na návodu výrobce.</a:t>
            </a:r>
            <a:endParaRPr lang="cs-CZ"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66714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DC623C47-F4C9-4074-981B-318D3D47AF3B}"/>
              </a:ext>
            </a:extLst>
          </p:cNvPr>
          <p:cNvSpPr txBox="1"/>
          <p:nvPr/>
        </p:nvSpPr>
        <p:spPr>
          <a:xfrm>
            <a:off x="3048000" y="180963"/>
            <a:ext cx="6096000" cy="5800755"/>
          </a:xfrm>
          <a:prstGeom prst="rect">
            <a:avLst/>
          </a:prstGeom>
          <a:noFill/>
        </p:spPr>
        <p:txBody>
          <a:bodyPr wrap="square">
            <a:spAutoFit/>
          </a:bodyPr>
          <a:lstStyle/>
          <a:p>
            <a:pPr algn="just">
              <a:spcAft>
                <a:spcPts val="750"/>
              </a:spcAft>
            </a:pPr>
            <a:r>
              <a:rPr lang="cs-CZ" sz="1800" b="1" dirty="0">
                <a:solidFill>
                  <a:srgbClr val="353535"/>
                </a:solidFill>
                <a:effectLst/>
                <a:latin typeface="Arial" panose="020B0604020202020204" pitchFamily="34" charset="0"/>
                <a:ea typeface="Times New Roman" panose="02020603050405020304" pitchFamily="18" charset="0"/>
              </a:rPr>
              <a:t>POZOR! </a:t>
            </a:r>
            <a:r>
              <a:rPr lang="cs-CZ" sz="1800" dirty="0" err="1">
                <a:solidFill>
                  <a:srgbClr val="353535"/>
                </a:solidFill>
                <a:effectLst/>
                <a:latin typeface="Arial" panose="020B0604020202020204" pitchFamily="34" charset="0"/>
                <a:ea typeface="Times New Roman" panose="02020603050405020304" pitchFamily="18" charset="0"/>
              </a:rPr>
              <a:t>Vyhl</a:t>
            </a:r>
            <a:r>
              <a:rPr lang="cs-CZ" sz="1800" dirty="0">
                <a:solidFill>
                  <a:srgbClr val="353535"/>
                </a:solidFill>
                <a:effectLst/>
                <a:latin typeface="Arial" panose="020B0604020202020204" pitchFamily="34" charset="0"/>
                <a:ea typeface="Times New Roman" panose="02020603050405020304" pitchFamily="18" charset="0"/>
              </a:rPr>
              <a:t>. č. 79/2013 Sb., o pracovnělékařských službách a některých druzích posudkové péče, stanovuje, že práce ve výškách nad úrovní terénu a nad volnou hloubkou nad 10 metrů, kdy je nutné použít prostředky osobní ochrany, kterými jsou osobní ochranné prostředky proti pádu, je práci rizikovou a jsou zde nutné častější lékařské prohlídky!</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750"/>
              </a:spcAft>
            </a:pPr>
            <a:r>
              <a:rPr lang="cs-CZ" sz="1800" b="1" u="none" strike="noStrike"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750"/>
              </a:spcAft>
            </a:pPr>
            <a:r>
              <a:rPr lang="cs-CZ" sz="1800" b="1" u="sng" dirty="0">
                <a:effectLst/>
                <a:latin typeface="Arial" panose="020B0604020202020204" pitchFamily="34" charset="0"/>
                <a:ea typeface="Times New Roman" panose="02020603050405020304" pitchFamily="18" charset="0"/>
                <a:cs typeface="Times New Roman" panose="02020603050405020304" pitchFamily="18" charset="0"/>
              </a:rPr>
              <a:t>Závěrem:</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975"/>
              </a:spcAft>
              <a:buSzPts val="1000"/>
              <a:buFont typeface="Symbol" panose="05050102010706020507" pitchFamily="18" charset="2"/>
              <a:buChar char=""/>
              <a:tabLst>
                <a:tab pos="457200" algn="l"/>
              </a:tabLst>
            </a:pPr>
            <a:r>
              <a:rPr lang="cs-CZ" sz="1800" dirty="0">
                <a:effectLst/>
                <a:latin typeface="Arial" panose="020B0604020202020204" pitchFamily="34" charset="0"/>
                <a:ea typeface="Times New Roman" panose="02020603050405020304" pitchFamily="18" charset="0"/>
                <a:cs typeface="Times New Roman" panose="02020603050405020304" pitchFamily="18" charset="0"/>
              </a:rPr>
              <a:t>Žebříky používat jen pro krátkodobé, fyzicky nenáročné práce</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975"/>
              </a:spcAft>
              <a:buSzPts val="1000"/>
              <a:buFont typeface="Symbol" panose="05050102010706020507" pitchFamily="18" charset="2"/>
              <a:buChar char=""/>
              <a:tabLst>
                <a:tab pos="457200" algn="l"/>
              </a:tabLst>
            </a:pPr>
            <a:r>
              <a:rPr lang="cs-CZ" sz="1800" dirty="0">
                <a:effectLst/>
                <a:latin typeface="Arial" panose="020B0604020202020204" pitchFamily="34" charset="0"/>
                <a:ea typeface="Times New Roman" panose="02020603050405020304" pitchFamily="18" charset="0"/>
                <a:cs typeface="Times New Roman" panose="02020603050405020304" pitchFamily="18" charset="0"/>
              </a:rPr>
              <a:t>Práce, při nichž se používá nebezpečných nástrojů, nesmějí být na žebřících vykonávané</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975"/>
              </a:spcAft>
              <a:buSzPts val="1000"/>
              <a:buFont typeface="Symbol" panose="05050102010706020507" pitchFamily="18" charset="2"/>
              <a:buChar char=""/>
              <a:tabLst>
                <a:tab pos="457200" algn="l"/>
              </a:tabLst>
            </a:pPr>
            <a:r>
              <a:rPr lang="cs-CZ" sz="1800" dirty="0">
                <a:effectLst/>
                <a:latin typeface="Arial" panose="020B0604020202020204" pitchFamily="34" charset="0"/>
                <a:ea typeface="Times New Roman" panose="02020603050405020304" pitchFamily="18" charset="0"/>
                <a:cs typeface="Times New Roman" panose="02020603050405020304" pitchFamily="18" charset="0"/>
              </a:rPr>
              <a:t>Zajistit školení zaměstnanců</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975"/>
              </a:spcAft>
              <a:buSzPts val="1000"/>
              <a:buFont typeface="Symbol" panose="05050102010706020507" pitchFamily="18" charset="2"/>
              <a:buChar char=""/>
              <a:tabLst>
                <a:tab pos="457200" algn="l"/>
              </a:tabLst>
            </a:pPr>
            <a:r>
              <a:rPr lang="cs-CZ" sz="1800" dirty="0">
                <a:effectLst/>
                <a:latin typeface="Arial" panose="020B0604020202020204" pitchFamily="34" charset="0"/>
                <a:ea typeface="Times New Roman" panose="02020603050405020304" pitchFamily="18" charset="0"/>
                <a:cs typeface="Times New Roman" panose="02020603050405020304" pitchFamily="18" charset="0"/>
              </a:rPr>
              <a:t>Seznámit zaměstnance s riziky a opatřeními při práci na žebříku</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975"/>
              </a:spcAft>
              <a:buSzPts val="1000"/>
              <a:buFont typeface="Symbol" panose="05050102010706020507" pitchFamily="18" charset="2"/>
              <a:buChar char=""/>
              <a:tabLst>
                <a:tab pos="457200" algn="l"/>
              </a:tabLst>
            </a:pPr>
            <a:r>
              <a:rPr lang="cs-CZ" sz="1800" dirty="0">
                <a:effectLst/>
                <a:latin typeface="Arial" panose="020B0604020202020204" pitchFamily="34" charset="0"/>
                <a:ea typeface="Times New Roman" panose="02020603050405020304" pitchFamily="18" charset="0"/>
                <a:cs typeface="Times New Roman" panose="02020603050405020304" pitchFamily="18" charset="0"/>
              </a:rPr>
              <a:t>Zajistit provádění pravidelných kontrol se zápisem</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0013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0FB6AD-1397-451F-9F50-A0BDF420DA5D}"/>
              </a:ext>
            </a:extLst>
          </p:cNvPr>
          <p:cNvSpPr>
            <a:spLocks noGrp="1"/>
          </p:cNvSpPr>
          <p:nvPr>
            <p:ph type="title"/>
          </p:nvPr>
        </p:nvSpPr>
        <p:spPr/>
        <p:txBody>
          <a:bodyPr>
            <a:noAutofit/>
          </a:bodyPr>
          <a:lstStyle/>
          <a:p>
            <a:pPr algn="ctr"/>
            <a:r>
              <a:rPr lang="cs-CZ" sz="2800" b="1" i="1" dirty="0">
                <a:solidFill>
                  <a:srgbClr val="0070C0"/>
                </a:solidFill>
                <a:effectLst/>
                <a:latin typeface="Arial" panose="020B0604020202020204" pitchFamily="34" charset="0"/>
                <a:ea typeface="Times New Roman" panose="02020603050405020304" pitchFamily="18" charset="0"/>
              </a:rPr>
              <a:t>Dodržujte zásady bezpečnosti práce při používání žebříků. Snížíte tak riziko úrazu na minimum. Jak na to?</a:t>
            </a:r>
            <a:endParaRPr lang="cs-CZ" sz="2800" dirty="0"/>
          </a:p>
        </p:txBody>
      </p:sp>
      <p:sp>
        <p:nvSpPr>
          <p:cNvPr id="3" name="Zástupný obsah 2">
            <a:extLst>
              <a:ext uri="{FF2B5EF4-FFF2-40B4-BE49-F238E27FC236}">
                <a16:creationId xmlns:a16="http://schemas.microsoft.com/office/drawing/2014/main" id="{1FDB8424-570F-459F-979F-E63030286ACE}"/>
              </a:ext>
            </a:extLst>
          </p:cNvPr>
          <p:cNvSpPr>
            <a:spLocks noGrp="1"/>
          </p:cNvSpPr>
          <p:nvPr>
            <p:ph idx="1"/>
          </p:nvPr>
        </p:nvSpPr>
        <p:spPr/>
        <p:txBody>
          <a:bodyPr/>
          <a:lstStyle/>
          <a:p>
            <a:pPr marL="0" indent="0" algn="ctr">
              <a:buNone/>
            </a:pPr>
            <a:endParaRPr lang="cs-CZ" sz="1800" b="1" dirty="0">
              <a:latin typeface="Arial" panose="020B0604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endParaRPr>
          </a:p>
          <a:p>
            <a:pPr marL="0" indent="0" algn="ctr">
              <a:buNone/>
            </a:pPr>
            <a:r>
              <a:rPr lang="cs-CZ" sz="2400" b="1" u="sng" strike="noStrike" dirty="0">
                <a:effectLst/>
                <a:latin typeface="Arial" panose="020B0604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1. Používejte žebřík, jen když je to účelné</a:t>
            </a:r>
            <a:br>
              <a:rPr lang="cs-CZ" sz="2400" u="sng" dirty="0">
                <a:effectLst/>
                <a:latin typeface="Arial" panose="020B0604020202020204" pitchFamily="34" charset="0"/>
                <a:ea typeface="Times New Roman" panose="02020603050405020304" pitchFamily="18" charset="0"/>
              </a:rPr>
            </a:br>
            <a:r>
              <a:rPr lang="cs-CZ" sz="2400" b="1" u="sng" strike="noStrike" dirty="0">
                <a:effectLst/>
                <a:latin typeface="Arial" panose="020B060402020202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2. Vyberte správný typ žebříku</a:t>
            </a:r>
            <a:br>
              <a:rPr lang="cs-CZ" sz="2400" u="sng" dirty="0">
                <a:effectLst/>
                <a:latin typeface="Arial" panose="020B0604020202020204" pitchFamily="34" charset="0"/>
                <a:ea typeface="Times New Roman" panose="02020603050405020304" pitchFamily="18" charset="0"/>
              </a:rPr>
            </a:br>
            <a:r>
              <a:rPr lang="cs-CZ" sz="2400" b="1" u="sng" strike="noStrike" dirty="0">
                <a:effectLst/>
                <a:latin typeface="Arial" panose="020B0604020202020204" pitchFamily="34"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3. Zkontrolujte stav žebříku</a:t>
            </a:r>
            <a:br>
              <a:rPr lang="cs-CZ" sz="2400" u="sng" dirty="0">
                <a:effectLst/>
                <a:latin typeface="Arial" panose="020B0604020202020204" pitchFamily="34" charset="0"/>
                <a:ea typeface="Times New Roman" panose="02020603050405020304" pitchFamily="18" charset="0"/>
              </a:rPr>
            </a:br>
            <a:r>
              <a:rPr lang="cs-CZ" sz="2400" b="1" u="sng" strike="noStrike" dirty="0">
                <a:effectLst/>
                <a:latin typeface="Arial" panose="020B0604020202020204" pitchFamily="34" charset="0"/>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4. Žebřík upevněte a zabezpečte</a:t>
            </a:r>
            <a:br>
              <a:rPr lang="cs-CZ" sz="2400" u="sng" dirty="0">
                <a:effectLst/>
                <a:latin typeface="Arial" panose="020B0604020202020204" pitchFamily="34" charset="0"/>
                <a:ea typeface="Times New Roman" panose="02020603050405020304" pitchFamily="18" charset="0"/>
              </a:rPr>
            </a:br>
            <a:r>
              <a:rPr lang="cs-CZ" sz="2400" b="1" u="sng" strike="noStrike" dirty="0">
                <a:effectLst/>
                <a:latin typeface="Arial" panose="020B0604020202020204" pitchFamily="34" charset="0"/>
                <a:ea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5. Nepoužívejte nebezpečné nástroje</a:t>
            </a:r>
            <a:br>
              <a:rPr lang="cs-CZ" sz="2400" u="sng" dirty="0">
                <a:effectLst/>
                <a:latin typeface="Arial" panose="020B0604020202020204" pitchFamily="34" charset="0"/>
                <a:ea typeface="Times New Roman" panose="02020603050405020304" pitchFamily="18" charset="0"/>
              </a:rPr>
            </a:br>
            <a:r>
              <a:rPr lang="cs-CZ" sz="2400" b="1" u="sng" strike="noStrike" dirty="0">
                <a:effectLst/>
                <a:latin typeface="Arial" panose="020B0604020202020204" pitchFamily="34" charset="0"/>
                <a:ea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6. Používejte ochranné pracovní prostředky</a:t>
            </a:r>
            <a:br>
              <a:rPr lang="cs-CZ" sz="2400" u="sng" dirty="0">
                <a:effectLst/>
                <a:latin typeface="Arial" panose="020B0604020202020204" pitchFamily="34" charset="0"/>
                <a:ea typeface="Times New Roman" panose="02020603050405020304" pitchFamily="18" charset="0"/>
              </a:rPr>
            </a:br>
            <a:r>
              <a:rPr lang="cs-CZ" sz="2400" b="1" u="sng" strike="noStrike" dirty="0">
                <a:effectLst/>
                <a:latin typeface="Arial" panose="020B0604020202020204" pitchFamily="34" charset="0"/>
                <a:ea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7. Nikdy se neotáčejte zády k žebříku</a:t>
            </a:r>
            <a:br>
              <a:rPr lang="cs-CZ" sz="2400" u="sng" dirty="0">
                <a:effectLst/>
                <a:latin typeface="Arial" panose="020B0604020202020204" pitchFamily="34" charset="0"/>
                <a:ea typeface="Times New Roman" panose="02020603050405020304" pitchFamily="18" charset="0"/>
              </a:rPr>
            </a:br>
            <a:r>
              <a:rPr lang="cs-CZ" sz="2400" b="1" u="sng" strike="noStrike" dirty="0">
                <a:effectLst/>
                <a:latin typeface="Arial" panose="020B0604020202020204" pitchFamily="34" charset="0"/>
                <a:ea typeface="Times New Roman" panose="02020603050405020304" pitchFamily="18" charset="0"/>
                <a:cs typeface="Times New Roman" panose="02020603050405020304" pitchFamily="18" charset="0"/>
                <a:hlinkClick r:id="rId9">
                  <a:extLst>
                    <a:ext uri="{A12FA001-AC4F-418D-AE19-62706E023703}">
                      <ahyp:hlinkClr xmlns:ahyp="http://schemas.microsoft.com/office/drawing/2018/hyperlinkcolor" val="tx"/>
                    </a:ext>
                  </a:extLst>
                </a:hlinkClick>
              </a:rPr>
              <a:t>8. Uvolněte si prostor okolo žebříku</a:t>
            </a:r>
            <a:br>
              <a:rPr lang="cs-CZ" sz="2400" u="sng" dirty="0">
                <a:effectLst/>
                <a:latin typeface="Arial" panose="020B0604020202020204" pitchFamily="34" charset="0"/>
                <a:ea typeface="Times New Roman" panose="02020603050405020304" pitchFamily="18" charset="0"/>
              </a:rPr>
            </a:br>
            <a:r>
              <a:rPr lang="cs-CZ" sz="2400" b="1" u="sng" strike="noStrike" dirty="0">
                <a:effectLst/>
                <a:latin typeface="Arial" panose="020B0604020202020204" pitchFamily="34" charset="0"/>
                <a:ea typeface="Times New Roman" panose="02020603050405020304" pitchFamily="18" charset="0"/>
                <a:cs typeface="Times New Roman" panose="02020603050405020304" pitchFamily="18" charset="0"/>
                <a:hlinkClick r:id="rId10">
                  <a:extLst>
                    <a:ext uri="{A12FA001-AC4F-418D-AE19-62706E023703}">
                      <ahyp:hlinkClr xmlns:ahyp="http://schemas.microsoft.com/office/drawing/2018/hyperlinkcolor" val="tx"/>
                    </a:ext>
                  </a:extLst>
                </a:hlinkClick>
              </a:rPr>
              <a:t>9. Pohybujte se na žebříku bezpečně</a:t>
            </a:r>
            <a:br>
              <a:rPr lang="cs-CZ" sz="2400" u="sng" dirty="0">
                <a:effectLst/>
                <a:latin typeface="Arial" panose="020B0604020202020204" pitchFamily="34" charset="0"/>
                <a:ea typeface="Times New Roman" panose="02020603050405020304" pitchFamily="18" charset="0"/>
              </a:rPr>
            </a:br>
            <a:r>
              <a:rPr lang="cs-CZ" sz="2400" b="1" u="sng" strike="noStrike" dirty="0">
                <a:effectLst/>
                <a:latin typeface="Arial" panose="020B0604020202020204" pitchFamily="34" charset="0"/>
                <a:ea typeface="Times New Roman" panose="02020603050405020304" pitchFamily="18" charset="0"/>
                <a:cs typeface="Times New Roman" panose="02020603050405020304" pitchFamily="18" charset="0"/>
                <a:hlinkClick r:id="rId11">
                  <a:extLst>
                    <a:ext uri="{A12FA001-AC4F-418D-AE19-62706E023703}">
                      <ahyp:hlinkClr xmlns:ahyp="http://schemas.microsoft.com/office/drawing/2018/hyperlinkcolor" val="tx"/>
                    </a:ext>
                  </a:extLst>
                </a:hlinkClick>
              </a:rPr>
              <a:t>10. Dělejte pravidelné revize žebříků</a:t>
            </a:r>
            <a:endParaRPr lang="cs-CZ" sz="2400" u="sng" dirty="0"/>
          </a:p>
        </p:txBody>
      </p:sp>
    </p:spTree>
    <p:extLst>
      <p:ext uri="{BB962C8B-B14F-4D97-AF65-F5344CB8AC3E}">
        <p14:creationId xmlns:p14="http://schemas.microsoft.com/office/powerpoint/2010/main" val="1351728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a:extLst>
              <a:ext uri="{FF2B5EF4-FFF2-40B4-BE49-F238E27FC236}">
                <a16:creationId xmlns:a16="http://schemas.microsoft.com/office/drawing/2014/main" id="{2CDBD31B-8BF4-49F4-88D2-FA26F42298E2}"/>
              </a:ext>
            </a:extLst>
          </p:cNvPr>
          <p:cNvSpPr txBox="1"/>
          <p:nvPr/>
        </p:nvSpPr>
        <p:spPr>
          <a:xfrm>
            <a:off x="3048000" y="1373566"/>
            <a:ext cx="6096000" cy="4110869"/>
          </a:xfrm>
          <a:prstGeom prst="rect">
            <a:avLst/>
          </a:prstGeom>
          <a:noFill/>
        </p:spPr>
        <p:txBody>
          <a:bodyPr wrap="square">
            <a:spAutoFit/>
          </a:bodyPr>
          <a:lstStyle/>
          <a:p>
            <a:pPr>
              <a:lnSpc>
                <a:spcPts val="1650"/>
              </a:lnSpc>
              <a:spcAft>
                <a:spcPts val="800"/>
              </a:spcAft>
            </a:pPr>
            <a:r>
              <a:rPr lang="cs-CZ" sz="1800" b="1" dirty="0">
                <a:solidFill>
                  <a:srgbClr val="00437C"/>
                </a:solidFill>
                <a:effectLst/>
                <a:latin typeface="Arial" panose="020B0604020202020204" pitchFamily="34" charset="0"/>
                <a:ea typeface="Times New Roman" panose="02020603050405020304" pitchFamily="18" charset="0"/>
                <a:cs typeface="Times New Roman" panose="02020603050405020304" pitchFamily="18" charset="0"/>
              </a:rPr>
              <a:t>1. Používejte žebřík, jen když je to účelné</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1650"/>
              </a:lnSpc>
              <a:spcAft>
                <a:spcPts val="800"/>
              </a:spcAft>
            </a:pPr>
            <a:r>
              <a:rPr lang="cs-CZ" sz="1800" dirty="0">
                <a:solidFill>
                  <a:srgbClr val="303B42"/>
                </a:solidFill>
                <a:effectLst/>
                <a:latin typeface="Arial" panose="020B0604020202020204" pitchFamily="34" charset="0"/>
                <a:ea typeface="Times New Roman" panose="02020603050405020304" pitchFamily="18" charset="0"/>
                <a:cs typeface="Times New Roman" panose="02020603050405020304" pitchFamily="18" charset="0"/>
              </a:rPr>
              <a:t>Žebřík používejte jen tehdy, pokud k tomu máte pádný důvod, tzn. pokud je jeho použití opodstatněné a účelné nebo pokud nemáte s ohledem na bezpečnostní rizika či místní podmínky možnost použití jiného bezpečnějšího prostředku. V podstatě o tom mluví také Nařízení vlády č. 362/2005 Sb. o bližších požadavcích na bezpečnost a ochranu zdraví při práci na pracovištích s nebezpečím pádu z výšky nebo do hloubky, a to konkrétně v příloze ve III. odstavci.</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1650"/>
              </a:lnSpc>
              <a:spcAft>
                <a:spcPts val="800"/>
              </a:spcAft>
            </a:pPr>
            <a:r>
              <a:rPr lang="cs-CZ" sz="1800" b="1" dirty="0">
                <a:solidFill>
                  <a:srgbClr val="00437C"/>
                </a:solidFill>
                <a:effectLst/>
                <a:latin typeface="Arial" panose="020B0604020202020204" pitchFamily="34" charset="0"/>
                <a:ea typeface="Times New Roman" panose="02020603050405020304" pitchFamily="18" charset="0"/>
                <a:cs typeface="Times New Roman" panose="02020603050405020304" pitchFamily="18" charset="0"/>
              </a:rPr>
              <a:t>2. Vyberte správný typ žebříku</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1650"/>
              </a:lnSpc>
              <a:spcAft>
                <a:spcPts val="800"/>
              </a:spcAft>
            </a:pPr>
            <a:r>
              <a:rPr lang="cs-CZ" sz="1800" dirty="0">
                <a:solidFill>
                  <a:srgbClr val="303B42"/>
                </a:solidFill>
                <a:effectLst/>
                <a:latin typeface="Arial" panose="020B0604020202020204" pitchFamily="34" charset="0"/>
                <a:ea typeface="Times New Roman" panose="02020603050405020304" pitchFamily="18" charset="0"/>
                <a:cs typeface="Times New Roman" panose="02020603050405020304" pitchFamily="18" charset="0"/>
              </a:rPr>
              <a:t>Vždy pro danou práci používejte vhodný typ žebříku. Existují žebříky hliníkové, dřevěné, jednodílné, dvoudílné, trojdílné, kloubové, univerzální, výsuvné - teleskopické, skládací, speciální aj. Vybírejte podle typu použití, materiálu, nosnosti, stability a délky. Správný typ žebříku snižuje riziko pádu.</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5044973"/>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1940</Words>
  <Application>Microsoft Office PowerPoint</Application>
  <PresentationFormat>Širokoúhlá obrazovka</PresentationFormat>
  <Paragraphs>51</Paragraphs>
  <Slides>13</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13</vt:i4>
      </vt:variant>
    </vt:vector>
  </HeadingPairs>
  <TitlesOfParts>
    <vt:vector size="19" baseType="lpstr">
      <vt:lpstr>Arial</vt:lpstr>
      <vt:lpstr>Calibri</vt:lpstr>
      <vt:lpstr>Calibri Light</vt:lpstr>
      <vt:lpstr>Symbol</vt:lpstr>
      <vt:lpstr>Times New Roman</vt:lpstr>
      <vt:lpstr>Motiv Office</vt:lpstr>
      <vt:lpstr>POUŽÍVÁNÍ ŽEBŘÍKŮ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Dodržujte zásady bezpečnosti práce při používání žebříků. Snížíte tak riziko úrazu na minimum. Jak na to?</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POUŽÍVÁNÍ ŽEBŘÍKŮ </dc:title>
  <dc:creator>Jirka</dc:creator>
  <cp:lastModifiedBy>Jirka</cp:lastModifiedBy>
  <cp:revision>1</cp:revision>
  <dcterms:created xsi:type="dcterms:W3CDTF">2021-08-24T07:52:12Z</dcterms:created>
  <dcterms:modified xsi:type="dcterms:W3CDTF">2021-08-24T08:02:32Z</dcterms:modified>
</cp:coreProperties>
</file>