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70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8811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70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6922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5530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3474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3642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5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48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089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683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9596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8409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674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032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8219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00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AEB75-0DB3-44FC-BB73-9903FD7BD3AB}" type="datetimeFigureOut">
              <a:rPr lang="cs-CZ" smtClean="0"/>
              <a:t>08.07.2021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AF9B90-25FA-4A9F-9BE1-1987983747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05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EE32FC-2CC9-4FD3-A330-088FB2B0A4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Zahradnické práce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184251-2171-4596-B6DF-6635038EB2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Kontrol s.r.o.</a:t>
            </a:r>
          </a:p>
        </p:txBody>
      </p:sp>
      <p:pic>
        <p:nvPicPr>
          <p:cNvPr id="1026" name="Picture 2" descr="Návod k použití">
            <a:extLst>
              <a:ext uri="{FF2B5EF4-FFF2-40B4-BE49-F238E27FC236}">
                <a16:creationId xmlns:a16="http://schemas.microsoft.com/office/drawing/2014/main" id="{7689EE5A-7C9A-4030-A0B6-7A2416FAC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830" y="3199800"/>
            <a:ext cx="2637222" cy="2960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Z XT102870">
            <a:extLst>
              <a:ext uri="{FF2B5EF4-FFF2-40B4-BE49-F238E27FC236}">
                <a16:creationId xmlns:a16="http://schemas.microsoft.com/office/drawing/2014/main" id="{63204E70-532D-45C2-9E47-83BCFA2BA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715" y="4579679"/>
            <a:ext cx="2657475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7023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CD857-6FFC-49A9-A4B4-EF26194C2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Vertikutátor – před zahájení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DD20F7-B500-46A0-969B-577AA30E7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Seznámit se s návodem výrobce k danému stroji!!</a:t>
            </a:r>
          </a:p>
          <a:p>
            <a:r>
              <a:rPr lang="cs-CZ" dirty="0"/>
              <a:t>Osoba musí být odborně proškolena.</a:t>
            </a:r>
          </a:p>
          <a:p>
            <a:r>
              <a:rPr lang="cs-CZ" dirty="0"/>
              <a:t>Všechny kontroly a drobné opravy provádět za vypnutého stavu!</a:t>
            </a:r>
          </a:p>
          <a:p>
            <a:r>
              <a:rPr lang="cs-CZ" dirty="0"/>
              <a:t>Zkontrolovat stav stroje, jestli není poškozen, kontrola provozních kapalin. </a:t>
            </a:r>
          </a:p>
          <a:p>
            <a:r>
              <a:rPr lang="cs-CZ" dirty="0"/>
              <a:t>Kontrolu nástroje provádějte i v průběhu pracovních činností.</a:t>
            </a:r>
          </a:p>
          <a:p>
            <a:r>
              <a:rPr lang="cs-CZ" dirty="0"/>
              <a:t>Zajistit průzkum terénu a podle možností zajistit odstranění nežádoucích předmětů (skleněné láhve, kameny, kovové předměty a jiné předměty), které by mohly být zdrojem poškození vertikutátoru, škody na majetku a zdrojem úrazu – zasažení obsluhy nebo jiné osoby.</a:t>
            </a:r>
          </a:p>
          <a:p>
            <a:r>
              <a:rPr lang="cs-CZ" dirty="0"/>
              <a:t>Při nastavování pracovní hloubky musí být vypnutý motor.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9218" name="Picture 2" descr="FZV 4010 E">
            <a:extLst>
              <a:ext uri="{FF2B5EF4-FFF2-40B4-BE49-F238E27FC236}">
                <a16:creationId xmlns:a16="http://schemas.microsoft.com/office/drawing/2014/main" id="{11EAF4FE-679D-48A2-860B-AC71AEBDC6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024" y="1086338"/>
            <a:ext cx="1656587" cy="194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625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7B3043-AC59-4BE2-AB00-2B90CF714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Vertikutátor – při práci: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949CEC-2157-440B-BB46-C23B38929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Používat při práci OOPP schváleného typu.</a:t>
            </a:r>
          </a:p>
          <a:p>
            <a:r>
              <a:rPr lang="cs-CZ" dirty="0"/>
              <a:t>Vyvarovat se sekání mokré trávy, pokud je to možné.</a:t>
            </a:r>
          </a:p>
          <a:p>
            <a:r>
              <a:rPr lang="cs-CZ" dirty="0"/>
              <a:t>Pokud má vertikutátor nepravidelný chod, vypněte motor a zkontrolujte nože.</a:t>
            </a:r>
          </a:p>
          <a:p>
            <a:r>
              <a:rPr lang="cs-CZ" dirty="0"/>
              <a:t>Při přesouvání vertikutátoru musí být nože výš než kola.</a:t>
            </a:r>
          </a:p>
          <a:p>
            <a:r>
              <a:rPr lang="cs-CZ" dirty="0"/>
              <a:t>Obsluha musí sekačku vypnout při:</a:t>
            </a:r>
            <a:br>
              <a:rPr lang="cs-CZ" dirty="0"/>
            </a:br>
            <a:r>
              <a:rPr lang="cs-CZ" dirty="0"/>
              <a:t> - Odstranění zablokování nožů.</a:t>
            </a:r>
            <a:br>
              <a:rPr lang="cs-CZ" dirty="0"/>
            </a:br>
            <a:r>
              <a:rPr lang="cs-CZ" dirty="0"/>
              <a:t> - Před kontrolou, čištěním nebo pracemi na vertikutátoru.</a:t>
            </a:r>
            <a:br>
              <a:rPr lang="cs-CZ" dirty="0"/>
            </a:br>
            <a:r>
              <a:rPr lang="cs-CZ" dirty="0"/>
              <a:t> - Po najetí na cizí předmět, pak musí zkontrolovat, zda nedošlo k poškození.</a:t>
            </a:r>
            <a:br>
              <a:rPr lang="cs-CZ" dirty="0"/>
            </a:br>
            <a:r>
              <a:rPr lang="cs-CZ" dirty="0"/>
              <a:t> - Pokud má vertikutátor abnormální vibrace.</a:t>
            </a:r>
            <a:br>
              <a:rPr lang="cs-CZ" dirty="0"/>
            </a:br>
            <a:r>
              <a:rPr lang="cs-CZ" dirty="0"/>
              <a:t> - Vždy když vertikutátor opustí</a:t>
            </a:r>
            <a:br>
              <a:rPr lang="cs-CZ" dirty="0"/>
            </a:br>
            <a:r>
              <a:rPr lang="cs-CZ" dirty="0"/>
              <a:t> - Před doplňování paliva, provozních tekutin.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10242" name="Picture 2" descr="FZV 4010 E">
            <a:extLst>
              <a:ext uri="{FF2B5EF4-FFF2-40B4-BE49-F238E27FC236}">
                <a16:creationId xmlns:a16="http://schemas.microsoft.com/office/drawing/2014/main" id="{8873D0FB-D634-4DF5-B0F6-628857679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7117" y="341313"/>
            <a:ext cx="1971675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9082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CD857-6FFC-49A9-A4B4-EF26194C2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Tyčová pila – před zahájení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DD20F7-B500-46A0-969B-577AA30E7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Seznámit se s návodem výrobce k danému stroji!!</a:t>
            </a:r>
          </a:p>
          <a:p>
            <a:r>
              <a:rPr lang="cs-CZ" dirty="0"/>
              <a:t>Osoba musí být odborně proškolena.</a:t>
            </a:r>
          </a:p>
          <a:p>
            <a:r>
              <a:rPr lang="cs-CZ" dirty="0"/>
              <a:t>Všechny kontroly a drobné opravy provádět za vypnutého stavu!</a:t>
            </a:r>
          </a:p>
          <a:p>
            <a:r>
              <a:rPr lang="cs-CZ" dirty="0"/>
              <a:t>Zkontrolovat stav stroje, jestli není poškozen, vodící lištu, řetěz, kontrola provozních kapalin. </a:t>
            </a:r>
          </a:p>
          <a:p>
            <a:r>
              <a:rPr lang="cs-CZ" dirty="0"/>
              <a:t>Kontrolu nástroje provádějte i v průběhu pracovních činností.</a:t>
            </a:r>
          </a:p>
          <a:p>
            <a:r>
              <a:rPr lang="cs-CZ" dirty="0"/>
              <a:t>Nepracovat s pilou za nepříznivých povětrnostních podmínkách, jako např. při husté mlze, silném dešti, větru atd.</a:t>
            </a:r>
          </a:p>
          <a:p>
            <a:r>
              <a:rPr lang="cs-CZ" dirty="0"/>
              <a:t>Nepracujte s pilou na stromě.</a:t>
            </a:r>
          </a:p>
          <a:p>
            <a:r>
              <a:rPr lang="cs-CZ" dirty="0"/>
              <a:t>Vždy udržujte správný postoj, pracujte pouze když stojíte na rovném, bezpečném a stabilním povrchu.</a:t>
            </a:r>
          </a:p>
          <a:p>
            <a:r>
              <a:rPr lang="cs-CZ" dirty="0"/>
              <a:t>Zkontrolujte řezaný objekt zda v něm nejsou hřebíky, dráty a jiné cizí tělesa.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11268" name="Picture 4" descr="PV 750E">
            <a:extLst>
              <a:ext uri="{FF2B5EF4-FFF2-40B4-BE49-F238E27FC236}">
                <a16:creationId xmlns:a16="http://schemas.microsoft.com/office/drawing/2014/main" id="{DD2B43C0-289A-4973-B095-3B53F83D9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681" y="1147885"/>
            <a:ext cx="24003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392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7B3043-AC59-4BE2-AB00-2B90CF714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Tyčová pila – při práci: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949CEC-2157-440B-BB46-C23B38929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Používat při práci OOPP schváleného typu.</a:t>
            </a:r>
          </a:p>
          <a:p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Řezat vždy s plným plynem z důvodů sevření a zaseknutí pily.</a:t>
            </a:r>
            <a:endParaRPr lang="cs-CZ" sz="180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D</a:t>
            </a:r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ržet pilu vždy pevně oběma rukama.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K</a:t>
            </a:r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 řezání využívat zejména spodní část řetězu, v důsledku zpětného rázu.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Dbejte zvýšené opatrnosti při řezání napnuté větve.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Vodící lištu nikdy nepoužívejte jako páku.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Pilu držte pouze za izolované části rukojeti.</a:t>
            </a:r>
          </a:p>
          <a:p>
            <a:endParaRPr lang="cs-CZ" dirty="0">
              <a:latin typeface="Arial" panose="020B0604020202020204" pitchFamily="34" charset="0"/>
              <a:ea typeface="Lucida Sans Unicode" panose="020B0602030504020204" pitchFamily="34" charset="0"/>
            </a:endParaRPr>
          </a:p>
          <a:p>
            <a:endParaRPr lang="cs-CZ" sz="180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endParaRPr lang="cs-CZ" dirty="0"/>
          </a:p>
          <a:p>
            <a:endParaRPr lang="cs-CZ" b="1" dirty="0"/>
          </a:p>
        </p:txBody>
      </p:sp>
      <p:pic>
        <p:nvPicPr>
          <p:cNvPr id="12290" name="Picture 2" descr="PV 750E">
            <a:extLst>
              <a:ext uri="{FF2B5EF4-FFF2-40B4-BE49-F238E27FC236}">
                <a16:creationId xmlns:a16="http://schemas.microsoft.com/office/drawing/2014/main" id="{2DEDA2FA-9268-4CF6-9B7A-4D070B76F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4372" y="36239"/>
            <a:ext cx="3122735" cy="2478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8290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CD857-6FFC-49A9-A4B4-EF26194C2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Elektrické nůžky – před zahájení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DD20F7-B500-46A0-969B-577AA30E7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Seznámit se s návodem výrobce k danému stroji!!</a:t>
            </a:r>
          </a:p>
          <a:p>
            <a:r>
              <a:rPr lang="cs-CZ" dirty="0"/>
              <a:t>Osoba musí být odborně proškolena.</a:t>
            </a:r>
          </a:p>
          <a:p>
            <a:r>
              <a:rPr lang="cs-CZ" dirty="0"/>
              <a:t>Všechny kontroly a drobné opravy provádět za vypnutého stavu!</a:t>
            </a:r>
          </a:p>
          <a:p>
            <a:r>
              <a:rPr lang="cs-CZ" dirty="0"/>
              <a:t>Zkontrolovat stav stroje, jestli není poškozen.</a:t>
            </a:r>
          </a:p>
          <a:p>
            <a:r>
              <a:rPr lang="cs-CZ" dirty="0"/>
              <a:t>Kontrolu nástroje provádějte i v průběhu pracovních činností.</a:t>
            </a:r>
          </a:p>
          <a:p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Nepoužívat nůžky k páčení nebo jiným účelům, pro něž nejsou určeny.</a:t>
            </a:r>
          </a:p>
          <a:p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Nepracovat s nůžky výše než do úrovně ramen,</a:t>
            </a:r>
            <a:endParaRPr lang="cs-CZ" sz="180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Nepracovat s pilou na žebříku.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13314" name="Picture 2" descr="HS 1516 D">
            <a:extLst>
              <a:ext uri="{FF2B5EF4-FFF2-40B4-BE49-F238E27FC236}">
                <a16:creationId xmlns:a16="http://schemas.microsoft.com/office/drawing/2014/main" id="{4AEF2C15-3A5A-4ECE-9F3A-985A9A6C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332" y="4776544"/>
            <a:ext cx="2276475" cy="200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536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7B3043-AC59-4BE2-AB00-2B90CF714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Elektrické nůžky – při práci: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949CEC-2157-440B-BB46-C23B38929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Používat při práci OOPP schváleného typu.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D</a:t>
            </a:r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ržet </a:t>
            </a:r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nůžky </a:t>
            </a:r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vždy pevně oběma rukama.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Dbejte zvýšené opatrnosti při řezání napnuté větve.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Nůžky držte pouze za izolované části rukojeti.</a:t>
            </a:r>
          </a:p>
          <a:p>
            <a:r>
              <a:rPr lang="cs-CZ" dirty="0"/>
              <a:t>Kabel udržujte mimo prostor stříhání.</a:t>
            </a:r>
          </a:p>
          <a:p>
            <a:r>
              <a:rPr lang="cs-CZ" dirty="0"/>
              <a:t>Zabraňte neúmyslnému spuštění.</a:t>
            </a:r>
          </a:p>
          <a:p>
            <a:endParaRPr lang="cs-CZ" dirty="0"/>
          </a:p>
        </p:txBody>
      </p:sp>
      <p:pic>
        <p:nvPicPr>
          <p:cNvPr id="14338" name="Picture 2" descr="HS 1516 D">
            <a:extLst>
              <a:ext uri="{FF2B5EF4-FFF2-40B4-BE49-F238E27FC236}">
                <a16:creationId xmlns:a16="http://schemas.microsoft.com/office/drawing/2014/main" id="{6BAEA94E-9F35-454A-84E2-D12249A65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440" y="4667129"/>
            <a:ext cx="2276475" cy="200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890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CD857-6FFC-49A9-A4B4-EF26194C2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Fukar – před zahájení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DD20F7-B500-46A0-969B-577AA30E7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Seznámit se s návodem výrobce k danému stroji!!</a:t>
            </a:r>
          </a:p>
          <a:p>
            <a:r>
              <a:rPr lang="cs-CZ" dirty="0"/>
              <a:t>Osoba musí být odborně proškolena.</a:t>
            </a:r>
          </a:p>
          <a:p>
            <a:r>
              <a:rPr lang="cs-CZ" dirty="0"/>
              <a:t>Všechny kontroly a drobné opravy provádět za vypnutého stavu!</a:t>
            </a:r>
          </a:p>
          <a:p>
            <a:r>
              <a:rPr lang="cs-CZ" dirty="0"/>
              <a:t>Zkontrolovat stav stroje, jestli není poškozen, vodící lištu, řetěz, kontrola provozních kapalin. </a:t>
            </a:r>
          </a:p>
          <a:p>
            <a:r>
              <a:rPr lang="cs-CZ" dirty="0"/>
              <a:t>Kontrolu nástroje provádějte i v průběhu pracovních činností.</a:t>
            </a:r>
          </a:p>
          <a:p>
            <a:r>
              <a:rPr lang="cs-CZ" dirty="0"/>
              <a:t>Nepoužívejte stroj pokud v přítomnosti jsou jiné osoby.</a:t>
            </a:r>
          </a:p>
          <a:p>
            <a:r>
              <a:rPr lang="cs-CZ" dirty="0"/>
              <a:t>V prašném prostředí se doporučuje povrch mírně navlhčit.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15362" name="Picture 2" descr="Vysavač listí VeGA VE 51310">
            <a:extLst>
              <a:ext uri="{FF2B5EF4-FFF2-40B4-BE49-F238E27FC236}">
                <a16:creationId xmlns:a16="http://schemas.microsoft.com/office/drawing/2014/main" id="{C317E3C5-1195-4293-B70A-95CF74B93A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896" y="609600"/>
            <a:ext cx="2028825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11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7B3043-AC59-4BE2-AB00-2B90CF714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Fukar– při práci: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949CEC-2157-440B-BB46-C23B38929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Používat při práci OOPP schváleného typu.</a:t>
            </a:r>
          </a:p>
          <a:p>
            <a:r>
              <a:rPr lang="cs-CZ" dirty="0"/>
              <a:t>Dlouhé vlasy upravte aby nepřesahovaly úrovně ramen a nedošlo k jejich zachycení do pohyblivé části.</a:t>
            </a:r>
          </a:p>
          <a:p>
            <a:r>
              <a:rPr lang="cs-CZ" dirty="0"/>
              <a:t>Foukače neprovozujte ve výbušném prostředí, jako například s výskytem hořlavých plynů, kapalin nebo prachu.</a:t>
            </a:r>
          </a:p>
          <a:p>
            <a:r>
              <a:rPr lang="cs-CZ" dirty="0"/>
              <a:t>Zabraňte neúmyslnému spuštění.</a:t>
            </a:r>
          </a:p>
          <a:p>
            <a:r>
              <a:rPr lang="cs-CZ" dirty="0"/>
              <a:t>Fukar nepoužívejte na žebříku, na střeše a jiných nestabilních povrchách.</a:t>
            </a:r>
          </a:p>
          <a:p>
            <a:endParaRPr lang="cs-CZ" dirty="0"/>
          </a:p>
        </p:txBody>
      </p:sp>
      <p:pic>
        <p:nvPicPr>
          <p:cNvPr id="16386" name="Picture 2" descr="Interactive Manual">
            <a:extLst>
              <a:ext uri="{FF2B5EF4-FFF2-40B4-BE49-F238E27FC236}">
                <a16:creationId xmlns:a16="http://schemas.microsoft.com/office/drawing/2014/main" id="{4E54B94C-9E97-4E7F-9BE1-C35457775E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554" y="0"/>
            <a:ext cx="1983330" cy="265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597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6215E3-71EB-4C44-8094-489D09EF6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 zahájením práce se stroji: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762254-E9EF-4A58-8746-D09D3866F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71030"/>
          </a:xfrm>
        </p:spPr>
        <p:txBody>
          <a:bodyPr/>
          <a:lstStyle/>
          <a:p>
            <a:r>
              <a:rPr lang="cs-CZ" dirty="0"/>
              <a:t>Obsluha musí být seznámena s návodem výrobce.</a:t>
            </a:r>
          </a:p>
          <a:p>
            <a:r>
              <a:rPr lang="cs-CZ" dirty="0"/>
              <a:t>Používat při práci OOPP schváleného typu.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D</a:t>
            </a:r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održovat požadavky předpisů k zajištění bezpečnosti práce a ochrany zdraví a zásady bezpečného chování na pracovišti.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D</a:t>
            </a:r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održovat stanovené technologické postupy a v případě, kdy podmínky na pracovišti vyžadují odlišné řešení, postupovat v souladu s bezpečnostními předpisy.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D</a:t>
            </a:r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bát zvýšené opatrnosti a dávat pozor zejména na prohlubně, nerovnosti, kořeny, pařezy a nežádoucí předměty </a:t>
            </a:r>
            <a:r>
              <a:rPr lang="cs-CZ" dirty="0"/>
              <a:t>(skleněné láhve, kameny, kovové předměty a jiné předměty).</a:t>
            </a:r>
          </a:p>
          <a:p>
            <a:r>
              <a:rPr lang="cs-CZ" dirty="0"/>
              <a:t>Všechny kontroly a drobné opravy provádět za vypnutého stavu!</a:t>
            </a:r>
          </a:p>
          <a:p>
            <a:r>
              <a:rPr lang="cs-CZ" dirty="0"/>
              <a:t>Zkontrolovat stav stroje, jestli není poškozen. Poškozený stroj nepoužívat. Poškození neprodleně nahlásit vedoucímu.</a:t>
            </a:r>
          </a:p>
        </p:txBody>
      </p:sp>
      <p:pic>
        <p:nvPicPr>
          <p:cNvPr id="1026" name="Picture 2" descr="Profese |">
            <a:extLst>
              <a:ext uri="{FF2B5EF4-FFF2-40B4-BE49-F238E27FC236}">
                <a16:creationId xmlns:a16="http://schemas.microsoft.com/office/drawing/2014/main" id="{392150D5-F012-4BE6-8D4B-46A66C57B3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739" y="226381"/>
            <a:ext cx="2100263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1987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307C2C-BCAF-46D6-AE83-EDC48AA72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Doplňování paliva do stroje: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1126C9-D8F4-4432-A4E4-91CA55548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Benzín skladovat v nádobách, které jsou k tomu účelu určené.</a:t>
            </a:r>
          </a:p>
          <a:p>
            <a:r>
              <a:rPr lang="cs-CZ" dirty="0"/>
              <a:t>Palivo doplňovat jen na otevřeném prostranství, při doplňování nekouřit.</a:t>
            </a:r>
          </a:p>
          <a:p>
            <a:r>
              <a:rPr lang="cs-CZ" dirty="0"/>
              <a:t>Nedoplňovat palivo za chodu motoru nebo je horký.</a:t>
            </a:r>
          </a:p>
          <a:p>
            <a:r>
              <a:rPr lang="cs-CZ" dirty="0"/>
              <a:t>Dbát, aby nedošlo k rozlití paliva, nádrž se nesmí přeplňovat.</a:t>
            </a:r>
          </a:p>
          <a:p>
            <a:r>
              <a:rPr lang="cs-CZ" dirty="0"/>
              <a:t>Pokud se palivo rozlije, nespouštět motor, přemístit stroj na jiné místo a zabránit vzniku vzplanutí až do doby, než se palivo vypaří.</a:t>
            </a:r>
          </a:p>
          <a:p>
            <a:r>
              <a:rPr lang="cs-CZ" dirty="0"/>
              <a:t>Po doplnění paliva palivovou nádrž a nádobu na palivo bezpečně uzavřít.</a:t>
            </a:r>
          </a:p>
          <a:p>
            <a:r>
              <a:rPr lang="cs-CZ" dirty="0"/>
              <a:t>Není dovoleno skladovat palivo a  sekačku s palivem v nádrži uvnitř budovy, kde by benzínové páry byly v dosahu otevřeného ohně nebo jisker.</a:t>
            </a:r>
          </a:p>
        </p:txBody>
      </p:sp>
      <p:pic>
        <p:nvPicPr>
          <p:cNvPr id="2050" name="Picture 2" descr="Kanystry |Fabory">
            <a:extLst>
              <a:ext uri="{FF2B5EF4-FFF2-40B4-BE49-F238E27FC236}">
                <a16:creationId xmlns:a16="http://schemas.microsoft.com/office/drawing/2014/main" id="{47BD6ED5-9614-4644-869A-4CA170543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202" y="93664"/>
            <a:ext cx="22098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777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013B04-F4FD-4292-9DA7-3E0ABDA81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Křovinořez – před zahájení práce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7F1792-A0CC-4691-8FB1-D11ED987F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2672"/>
            <a:ext cx="8596668" cy="5282213"/>
          </a:xfrm>
        </p:spPr>
        <p:txBody>
          <a:bodyPr>
            <a:normAutofit/>
          </a:bodyPr>
          <a:lstStyle/>
          <a:p>
            <a:r>
              <a:rPr lang="cs-CZ" dirty="0"/>
              <a:t>Seznámit se s návodem výrobce k danému stroji!!</a:t>
            </a:r>
          </a:p>
          <a:p>
            <a:r>
              <a:rPr lang="cs-CZ" dirty="0"/>
              <a:t>Osoba musí být odborně proškolena.</a:t>
            </a:r>
          </a:p>
          <a:p>
            <a:r>
              <a:rPr lang="cs-CZ" dirty="0"/>
              <a:t>Všechny kontroly a drobné opravy provádět za vypnutého stavu!</a:t>
            </a:r>
          </a:p>
          <a:p>
            <a:r>
              <a:rPr lang="cs-CZ" dirty="0"/>
              <a:t>Zkontrolovat stav stroje, jestli máte nasazené ochranné kryty a upevnění řezného nástroje. Nepoužívejte nástroj s prasklinami, deformacemi, se zvýšenou </a:t>
            </a:r>
            <a:r>
              <a:rPr lang="cs-CZ" dirty="0" err="1"/>
              <a:t>házivostí</a:t>
            </a:r>
            <a:r>
              <a:rPr lang="cs-CZ" dirty="0"/>
              <a:t> nástroje vlivem jeho deformace.</a:t>
            </a:r>
          </a:p>
          <a:p>
            <a:r>
              <a:rPr lang="cs-CZ" dirty="0"/>
              <a:t>Kontrolu nástroje provádějte i v průběhu pracovních činností.</a:t>
            </a:r>
          </a:p>
          <a:p>
            <a:r>
              <a:rPr lang="cs-CZ" dirty="0"/>
              <a:t>Nastavte si správně nosné popruhy dle postavy a tělesných rozměrů obsluhy křovinořezu zajištující stejnoměrné zatížení na obě ramena.</a:t>
            </a:r>
          </a:p>
          <a:p>
            <a:r>
              <a:rPr lang="cs-CZ" dirty="0"/>
              <a:t>Zajistit průzkum terénu a podle možností zajistit odstranění nežádoucích předmětů (skleněné láhve, kameny, kovové předměty a jiné předměty), které by mohly být zdrojem poškození křovinořezu, škody na majetku a zdrojem úrazu – zasažení obsluhy nebo jiné osoby tzv. bočním vrhem.</a:t>
            </a:r>
          </a:p>
        </p:txBody>
      </p:sp>
      <p:pic>
        <p:nvPicPr>
          <p:cNvPr id="3074" name="Picture 2" descr="KR521. Návod k použití. Benzinový křovinořez - PDF Stažení zdarma">
            <a:extLst>
              <a:ext uri="{FF2B5EF4-FFF2-40B4-BE49-F238E27FC236}">
                <a16:creationId xmlns:a16="http://schemas.microsoft.com/office/drawing/2014/main" id="{4471C7BB-914B-4135-93B5-802C50A9B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3610" y="146348"/>
            <a:ext cx="3104853" cy="2512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735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5B13E0-99D4-4932-8AD9-F6CB698AD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Křovinořez – při práci: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2B4492-DAC6-40C6-8E4B-31700C957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Používat při práci OOPP schváleného typu.</a:t>
            </a:r>
          </a:p>
          <a:p>
            <a:r>
              <a:rPr lang="cs-CZ" dirty="0"/>
              <a:t>Zajistěte aby se v ohroženém prostoru což je kruhová plocha o poloměru 15m nikdo nepohyboval.</a:t>
            </a:r>
          </a:p>
          <a:p>
            <a:r>
              <a:rPr lang="cs-CZ" dirty="0"/>
              <a:t>Používejte jen schválený typ nástroje pro sekání. (žací, sekací, atd.)</a:t>
            </a:r>
          </a:p>
          <a:p>
            <a:r>
              <a:rPr lang="cs-CZ" dirty="0"/>
              <a:t>S křovinořezem pracovat pouze v zavěšené poloze.</a:t>
            </a:r>
          </a:p>
          <a:p>
            <a:r>
              <a:rPr lang="cs-CZ" dirty="0"/>
              <a:t>Při práci dbát správného postoje, držet křovinořez v obou rukou a stát pevně s mírným rozkročením.</a:t>
            </a:r>
          </a:p>
          <a:p>
            <a:r>
              <a:rPr lang="cs-CZ" dirty="0"/>
              <a:t>Při přecházení na pracovišti ve vzdálenosti větší než 50m zastavit chod motoru, pokud podmínky bezpečné práce nevyžadují menší vzdálenost. </a:t>
            </a:r>
          </a:p>
          <a:p>
            <a:r>
              <a:rPr lang="cs-CZ" dirty="0"/>
              <a:t>Při přepravě mít odmontovaný řezný nástroj nebo mít nasazený ochranný (transportní) kryt.</a:t>
            </a:r>
          </a:p>
        </p:txBody>
      </p:sp>
      <p:pic>
        <p:nvPicPr>
          <p:cNvPr id="4098" name="Picture 2" descr="Návod k použití">
            <a:extLst>
              <a:ext uri="{FF2B5EF4-FFF2-40B4-BE49-F238E27FC236}">
                <a16:creationId xmlns:a16="http://schemas.microsoft.com/office/drawing/2014/main" id="{85065503-553B-46FF-9F3A-90F20F42F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904" y="224448"/>
            <a:ext cx="2019300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596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CD857-6FFC-49A9-A4B4-EF26194C2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Sekačka – před zahájení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DD20F7-B500-46A0-969B-577AA30E7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00009"/>
          </a:xfrm>
        </p:spPr>
        <p:txBody>
          <a:bodyPr>
            <a:normAutofit/>
          </a:bodyPr>
          <a:lstStyle/>
          <a:p>
            <a:r>
              <a:rPr lang="cs-CZ" dirty="0"/>
              <a:t>Seznámit se s návodem výrobce k danému stroji!!</a:t>
            </a:r>
          </a:p>
          <a:p>
            <a:r>
              <a:rPr lang="cs-CZ" dirty="0"/>
              <a:t>Osoba musí být odborně proškolena.</a:t>
            </a:r>
          </a:p>
          <a:p>
            <a:r>
              <a:rPr lang="cs-CZ" dirty="0"/>
              <a:t>Všechny kontroly a drobné opravy provádět za vypnutého stavu!</a:t>
            </a:r>
          </a:p>
          <a:p>
            <a:r>
              <a:rPr lang="cs-CZ" dirty="0"/>
              <a:t>Zkontrolovat stav stroje, jestli máte nasazené ochranné kryty a upevnění řezného nástroje, kontrola šroubů, kontrola provozních kapalin.</a:t>
            </a:r>
          </a:p>
          <a:p>
            <a:r>
              <a:rPr lang="cs-CZ" dirty="0"/>
              <a:t>Kontrolu nástroje provádějte i v průběhu pracovních činností.</a:t>
            </a:r>
          </a:p>
          <a:p>
            <a:r>
              <a:rPr lang="cs-CZ" dirty="0"/>
              <a:t>Nepoužívat sekačku, jsou-li v ohroženém prostoru osoby (ohrožený prostor z pravidla 10m – 15m od osy rotace nože) </a:t>
            </a:r>
          </a:p>
          <a:p>
            <a:r>
              <a:rPr lang="cs-CZ" dirty="0"/>
              <a:t>Zajistit průzkum terénu a podle možností zajistit odstranění nežádoucích předmětů (skleněné láhve, kameny, kovové předměty a jiné předměty), které by mohly být zdrojem poškození sekačky, škody na majetku a zdrojem úrazu – zasažení obsluhy nebo jiné osoby tzv. bočním vrhem.</a:t>
            </a:r>
          </a:p>
          <a:p>
            <a:endParaRPr lang="cs-CZ" dirty="0"/>
          </a:p>
        </p:txBody>
      </p:sp>
      <p:pic>
        <p:nvPicPr>
          <p:cNvPr id="5122" name="Picture 2" descr="Elektrická travní sekačka">
            <a:extLst>
              <a:ext uri="{FF2B5EF4-FFF2-40B4-BE49-F238E27FC236}">
                <a16:creationId xmlns:a16="http://schemas.microsoft.com/office/drawing/2014/main" id="{8786ECA3-287B-4D07-9E70-F54269492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422" y="863600"/>
            <a:ext cx="214312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9522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7B3043-AC59-4BE2-AB00-2B90CF714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Sekačka – při práci: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949CEC-2157-440B-BB46-C23B38929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1296"/>
            <a:ext cx="8596668" cy="4647104"/>
          </a:xfrm>
        </p:spPr>
        <p:txBody>
          <a:bodyPr>
            <a:normAutofit/>
          </a:bodyPr>
          <a:lstStyle/>
          <a:p>
            <a:r>
              <a:rPr lang="cs-CZ" dirty="0"/>
              <a:t>Používat při práci OOPP schváleného typu.</a:t>
            </a:r>
          </a:p>
          <a:p>
            <a:r>
              <a:rPr lang="cs-CZ" dirty="0"/>
              <a:t>Vyvarovat se sekání mokré trávy, pokud je to možné.</a:t>
            </a:r>
          </a:p>
          <a:p>
            <a:r>
              <a:rPr lang="cs-CZ" dirty="0"/>
              <a:t>Kolovou sekačkou jezdit na svahu po vrstevnici, nejezdit nahoru a dolů.</a:t>
            </a:r>
          </a:p>
          <a:p>
            <a:r>
              <a:rPr lang="cs-CZ" dirty="0"/>
              <a:t>Velmi opatrně měnit směr jízdy ve svahu, dbát opatrnosti při zpětném chodu nebo tažení sekačky k sobě.</a:t>
            </a:r>
          </a:p>
          <a:p>
            <a:r>
              <a:rPr lang="cs-CZ" dirty="0"/>
              <a:t>Zastavit pohyb nože v případě, že sekačka musí být nakloněna při přejíždění jiného povrchu trávníku a při přepravě sekačky na místo a z místa sekání.</a:t>
            </a:r>
          </a:p>
          <a:p>
            <a:r>
              <a:rPr lang="cs-CZ" dirty="0"/>
              <a:t>Obsluha musí sekačku vypnout při:</a:t>
            </a:r>
            <a:br>
              <a:rPr lang="cs-CZ" dirty="0"/>
            </a:br>
            <a:r>
              <a:rPr lang="cs-CZ" dirty="0"/>
              <a:t> - Odstranění zablokování nebo ucpání odhazovacího kanálu.</a:t>
            </a:r>
            <a:br>
              <a:rPr lang="cs-CZ" dirty="0"/>
            </a:br>
            <a:r>
              <a:rPr lang="cs-CZ" dirty="0"/>
              <a:t> - Před kontrolou, čištěním nebo pracemi na sekačce.</a:t>
            </a:r>
            <a:br>
              <a:rPr lang="cs-CZ" dirty="0"/>
            </a:br>
            <a:r>
              <a:rPr lang="cs-CZ" dirty="0"/>
              <a:t> - Po najetí na cizí předmět, pak musí zkontrolovat, zda nedošlo k poškození.</a:t>
            </a:r>
            <a:br>
              <a:rPr lang="cs-CZ" dirty="0"/>
            </a:br>
            <a:r>
              <a:rPr lang="cs-CZ" dirty="0"/>
              <a:t> - Pokud má sekačka abnormální vibrace.</a:t>
            </a:r>
            <a:br>
              <a:rPr lang="cs-CZ" dirty="0"/>
            </a:br>
            <a:r>
              <a:rPr lang="cs-CZ" dirty="0"/>
              <a:t> - Vždy když sekačku opustí</a:t>
            </a:r>
            <a:br>
              <a:rPr lang="cs-CZ" dirty="0"/>
            </a:br>
            <a:r>
              <a:rPr lang="cs-CZ" dirty="0"/>
              <a:t> - Před doplňování paliva, provozních tekutin</a:t>
            </a:r>
          </a:p>
          <a:p>
            <a:endParaRPr lang="cs-CZ" dirty="0"/>
          </a:p>
        </p:txBody>
      </p:sp>
      <p:pic>
        <p:nvPicPr>
          <p:cNvPr id="6146" name="Picture 2" descr="TRAVNÍ SEKAČKA UŽIVATELSKÝ MANUÁL">
            <a:extLst>
              <a:ext uri="{FF2B5EF4-FFF2-40B4-BE49-F238E27FC236}">
                <a16:creationId xmlns:a16="http://schemas.microsoft.com/office/drawing/2014/main" id="{75451F1C-3A2F-46E9-B6AF-800AA07BC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647" y="112712"/>
            <a:ext cx="1981200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2650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CD857-6FFC-49A9-A4B4-EF26194C2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Řetězová pila – před zahájení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DD20F7-B500-46A0-969B-577AA30E7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3284"/>
            <a:ext cx="8596668" cy="4785642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Seznámit se s návodem výrobce k danému stroji!!</a:t>
            </a:r>
          </a:p>
          <a:p>
            <a:r>
              <a:rPr lang="cs-CZ" dirty="0"/>
              <a:t>Osoba musí být odborně proškolena.</a:t>
            </a:r>
          </a:p>
          <a:p>
            <a:r>
              <a:rPr lang="cs-CZ" dirty="0"/>
              <a:t>Všechny kontroly a drobné opravy provádět za vypnutého stavu!</a:t>
            </a:r>
          </a:p>
          <a:p>
            <a:r>
              <a:rPr lang="cs-CZ" dirty="0"/>
              <a:t>Zkontrolovat stav stroje, jestli není poškozen, vodící lištu, řetěz, kontrola provozních kapalin. </a:t>
            </a:r>
          </a:p>
          <a:p>
            <a:r>
              <a:rPr lang="cs-CZ" dirty="0"/>
              <a:t>Kontrolu nástroje provádějte i v průběhu pracovních činností.</a:t>
            </a:r>
          </a:p>
          <a:p>
            <a:r>
              <a:rPr lang="cs-CZ" dirty="0"/>
              <a:t>Nepracovat s motorovou pilou za nepříznivých povětrnostních podmínkách, jako např. při husté mlze, silném dešti, větru atd.</a:t>
            </a:r>
          </a:p>
          <a:p>
            <a:r>
              <a:rPr lang="cs-CZ" dirty="0"/>
              <a:t>Dbát zvýšené opatrnosti a dávat pozor zejména na prohlubně a příkopy, nepřelézat přes kořeny, pařezy a kmeny stromů s nezajištěnou pilou.</a:t>
            </a:r>
          </a:p>
          <a:p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Nepoužívat pilu k páčení nebo jiným účelům, pro něž není určen.</a:t>
            </a:r>
          </a:p>
          <a:p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Nepracovat s pilou výše než do úrovně ramen,</a:t>
            </a:r>
            <a:endParaRPr lang="cs-CZ" sz="180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Nepracovat s pilou na žebříku.</a:t>
            </a:r>
            <a:endParaRPr lang="cs-CZ" dirty="0"/>
          </a:p>
        </p:txBody>
      </p:sp>
      <p:pic>
        <p:nvPicPr>
          <p:cNvPr id="7170" name="Picture 2" descr="Řetězová pila Návod k obsluze">
            <a:extLst>
              <a:ext uri="{FF2B5EF4-FFF2-40B4-BE49-F238E27FC236}">
                <a16:creationId xmlns:a16="http://schemas.microsoft.com/office/drawing/2014/main" id="{2227C6A1-52FC-4B9C-A0C5-9CA53CF67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938" y="1176078"/>
            <a:ext cx="2211754" cy="128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7775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7B3043-AC59-4BE2-AB00-2B90CF714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Řetězová pila – při práci: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949CEC-2157-440B-BB46-C23B38929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Používat při práci OOPP schváleného typu.</a:t>
            </a:r>
            <a:endParaRPr lang="cs-CZ" dirty="0">
              <a:latin typeface="Arial" panose="020B0604020202020204" pitchFamily="34" charset="0"/>
              <a:ea typeface="Lucida Sans Unicode" panose="020B0602030504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Z</a:t>
            </a:r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astavit motor pily, nebo řetěz zajistit brzdou při přecházení z jednoho pracoviště na druhé.</a:t>
            </a:r>
          </a:p>
          <a:p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Řezat vždy s plným plynem z důvodů sevření a zaseknutí pily.</a:t>
            </a:r>
            <a:endParaRPr lang="cs-CZ" sz="180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D</a:t>
            </a:r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ržet pilu vždy pevně oběma rukama.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K</a:t>
            </a:r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 řezání využívat zejména spodní část řetězu, v důsledku zpětného rázu.</a:t>
            </a:r>
            <a:endParaRPr lang="cs-CZ" sz="180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Při řezání dbát na držení pily, aby podélná osa pily byla mimo tělo obsluhy.</a:t>
            </a:r>
          </a:p>
          <a:p>
            <a:r>
              <a:rPr lang="cs-CZ" dirty="0">
                <a:latin typeface="Arial" panose="020B0604020202020204" pitchFamily="34" charset="0"/>
                <a:ea typeface="Lucida Sans Unicode" panose="020B0602030504020204" pitchFamily="34" charset="0"/>
              </a:rPr>
              <a:t>P</a:t>
            </a:r>
            <a:r>
              <a:rPr lang="cs-CZ" sz="1800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ři řezání napruženého zaujmout polohu vždy mimo směr pružení.	</a:t>
            </a:r>
          </a:p>
          <a:p>
            <a:r>
              <a:rPr lang="cs-CZ" dirty="0"/>
              <a:t>Při doplňování paliva, provozních tekutin vypnout motor.</a:t>
            </a:r>
            <a:endParaRPr lang="cs-CZ" sz="180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endParaRPr lang="cs-CZ" dirty="0"/>
          </a:p>
        </p:txBody>
      </p:sp>
      <p:pic>
        <p:nvPicPr>
          <p:cNvPr id="8194" name="Picture 2" descr="BT 1250/45 CS (GCS 50)">
            <a:extLst>
              <a:ext uri="{FF2B5EF4-FFF2-40B4-BE49-F238E27FC236}">
                <a16:creationId xmlns:a16="http://schemas.microsoft.com/office/drawing/2014/main" id="{66E7BD3A-F19F-40E6-ACFE-296B83208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543" y="609600"/>
            <a:ext cx="292417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706989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281</TotalTime>
  <Words>1648</Words>
  <Application>Microsoft Office PowerPoint</Application>
  <PresentationFormat>Širokoúhlá obrazovka</PresentationFormat>
  <Paragraphs>135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Trebuchet MS</vt:lpstr>
      <vt:lpstr>Wingdings 3</vt:lpstr>
      <vt:lpstr>Fazeta</vt:lpstr>
      <vt:lpstr>Zahradnické práce </vt:lpstr>
      <vt:lpstr>Před zahájením práce se stroji:</vt:lpstr>
      <vt:lpstr>Doplňování paliva do stroje:</vt:lpstr>
      <vt:lpstr>Křovinořez – před zahájení práce </vt:lpstr>
      <vt:lpstr>Křovinořez – při práci:</vt:lpstr>
      <vt:lpstr>Sekačka – před zahájení práce</vt:lpstr>
      <vt:lpstr>Sekačka – při práci:</vt:lpstr>
      <vt:lpstr>Řetězová pila – před zahájení práce</vt:lpstr>
      <vt:lpstr>Řetězová pila – při práci:</vt:lpstr>
      <vt:lpstr>Vertikutátor – před zahájení práce</vt:lpstr>
      <vt:lpstr>Vertikutátor – při práci:</vt:lpstr>
      <vt:lpstr>Tyčová pila – před zahájení práce</vt:lpstr>
      <vt:lpstr>Tyčová pila – při práci:</vt:lpstr>
      <vt:lpstr>Elektrické nůžky – před zahájení práce</vt:lpstr>
      <vt:lpstr>Elektrické nůžky – při práci:</vt:lpstr>
      <vt:lpstr>Fukar – před zahájení práce</vt:lpstr>
      <vt:lpstr>Fukar– při práci: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Práce s křovinořezem a</dc:title>
  <dc:creator>Vojta</dc:creator>
  <cp:lastModifiedBy>Vojta</cp:lastModifiedBy>
  <cp:revision>35</cp:revision>
  <dcterms:created xsi:type="dcterms:W3CDTF">2021-07-07T18:03:07Z</dcterms:created>
  <dcterms:modified xsi:type="dcterms:W3CDTF">2021-07-08T15:19:14Z</dcterms:modified>
</cp:coreProperties>
</file>